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61" r:id="rId3"/>
    <p:sldId id="264" r:id="rId4"/>
    <p:sldId id="295" r:id="rId5"/>
    <p:sldId id="271" r:id="rId6"/>
    <p:sldId id="263" r:id="rId7"/>
    <p:sldId id="272" r:id="rId8"/>
    <p:sldId id="273" r:id="rId9"/>
    <p:sldId id="274" r:id="rId10"/>
    <p:sldId id="275" r:id="rId11"/>
    <p:sldId id="299" r:id="rId12"/>
    <p:sldId id="265" r:id="rId13"/>
    <p:sldId id="277" r:id="rId14"/>
    <p:sldId id="276" r:id="rId15"/>
    <p:sldId id="292" r:id="rId16"/>
    <p:sldId id="278" r:id="rId17"/>
    <p:sldId id="291" r:id="rId18"/>
    <p:sldId id="279" r:id="rId19"/>
    <p:sldId id="280" r:id="rId20"/>
    <p:sldId id="293" r:id="rId21"/>
    <p:sldId id="294" r:id="rId22"/>
    <p:sldId id="281" r:id="rId23"/>
    <p:sldId id="300" r:id="rId24"/>
    <p:sldId id="286" r:id="rId25"/>
    <p:sldId id="287" r:id="rId26"/>
    <p:sldId id="288" r:id="rId27"/>
    <p:sldId id="301" r:id="rId28"/>
    <p:sldId id="289" r:id="rId29"/>
    <p:sldId id="290" r:id="rId30"/>
    <p:sldId id="266" r:id="rId31"/>
    <p:sldId id="297" r:id="rId32"/>
    <p:sldId id="296" r:id="rId33"/>
    <p:sldId id="282" r:id="rId34"/>
    <p:sldId id="283" r:id="rId35"/>
    <p:sldId id="268" r:id="rId36"/>
    <p:sldId id="269" r:id="rId37"/>
    <p:sldId id="298" r:id="rId38"/>
    <p:sldId id="302" r:id="rId39"/>
    <p:sldId id="260" r:id="rId4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C56A670-5C8E-4B11-9BFE-4C8FF0DB9F66}">
          <p14:sldIdLst>
            <p14:sldId id="256"/>
            <p14:sldId id="261"/>
          </p14:sldIdLst>
        </p14:section>
        <p14:section name="Introduction" id="{8DA59EDF-2E3D-485B-85D2-B5080CC7817F}">
          <p14:sldIdLst>
            <p14:sldId id="264"/>
            <p14:sldId id="295"/>
            <p14:sldId id="271"/>
          </p14:sldIdLst>
        </p14:section>
        <p14:section name="System Architecture" id="{8C99E76F-A25F-4C45-96B6-2BC3B460C480}">
          <p14:sldIdLst>
            <p14:sldId id="263"/>
            <p14:sldId id="272"/>
            <p14:sldId id="273"/>
            <p14:sldId id="274"/>
            <p14:sldId id="275"/>
            <p14:sldId id="299"/>
          </p14:sldIdLst>
        </p14:section>
        <p14:section name="Technology" id="{026B1FB2-6FDD-4574-94AE-F882808622A5}">
          <p14:sldIdLst>
            <p14:sldId id="265"/>
            <p14:sldId id="277"/>
            <p14:sldId id="276"/>
            <p14:sldId id="292"/>
            <p14:sldId id="278"/>
            <p14:sldId id="291"/>
            <p14:sldId id="279"/>
            <p14:sldId id="280"/>
            <p14:sldId id="293"/>
            <p14:sldId id="294"/>
            <p14:sldId id="281"/>
            <p14:sldId id="300"/>
            <p14:sldId id="286"/>
            <p14:sldId id="287"/>
            <p14:sldId id="288"/>
            <p14:sldId id="301"/>
            <p14:sldId id="289"/>
            <p14:sldId id="290"/>
          </p14:sldIdLst>
        </p14:section>
        <p14:section name="Global Market Analysis" id="{ADC64E9D-1B8B-4F14-B4E4-6F1126492788}">
          <p14:sldIdLst>
            <p14:sldId id="266"/>
            <p14:sldId id="297"/>
            <p14:sldId id="296"/>
            <p14:sldId id="282"/>
            <p14:sldId id="283"/>
          </p14:sldIdLst>
        </p14:section>
        <p14:section name="Reference" id="{02DEFA32-C547-4CAB-9CD5-A9B026574E41}">
          <p14:sldIdLst>
            <p14:sldId id="268"/>
            <p14:sldId id="269"/>
            <p14:sldId id="298"/>
            <p14:sldId id="302"/>
            <p14:sldId id="260"/>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86"/>
    <a:srgbClr val="CCECFF"/>
    <a:srgbClr val="B7B7FF"/>
    <a:srgbClr val="9B9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B2EC0-CD02-0DFF-9780-2ABB91D691E2}" v="45" dt="2023-01-08T12:23:21.102"/>
    <p1510:client id="{1103874D-122F-4420-81CB-819D7F241599}" v="266" dt="2023-01-08T14:58:32.773"/>
    <p1510:client id="{962211ED-5039-0DAB-2E6A-0679B2B4E75A}" v="1012" dt="2023-01-08T15:04:31.086"/>
    <p1510:client id="{13FF311F-B9D7-1D7E-767F-DC30C427D84F}" v="19" dt="2023-01-08T12:09:26.616"/>
    <p1510:client id="{77A41D11-7421-A1D4-1377-7632CC97395C}" v="19" dt="2023-01-07T13:42:26.388"/>
    <p1510:client id="{C6276ADF-50D2-525C-7B16-FC329CF7419F}" v="898" dt="2023-01-07T16:49:31.088"/>
    <p1510:client id="{7813C397-0E83-8B0E-8D2C-EB390B5496BD}" v="124" dt="2023-01-08T12:57:14.469"/>
    <p1510:client id="{2C2B5BFD-4300-4674-4EE3-563945C00D24}" v="661" dt="2023-01-08T13:48:30.716"/>
    <p1510:client id="{414D8A75-0A8A-04DE-6A15-FDF1D93DF884}" v="15" dt="2023-01-07T15:41:15.254"/>
    <p1510:client id="{6F98658E-C24C-F9F0-951D-5E85C15EAAED}" v="24" dt="2023-01-08T12:17:13.731"/>
    <p1510:client id="{9914C269-633E-7B78-5470-B3A54CB675AC}" v="255" dt="2023-01-08T11:30:44.561"/>
    <p1510:client id="{AB43B756-5A89-A692-A0ED-4222AA838DB4}" v="18" dt="2023-01-08T15:12:46.620"/>
    <p1510:client id="{B4826A6A-7D52-F416-71FA-0221FEEB7AEE}" v="18" dt="2023-01-08T12:24:41.156"/>
    <p1510:client id="{F380E7B5-0234-2AFB-7076-73CF20617492}" v="119" dt="2023-01-08T12:41:41.198"/>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CBBF94-97FD-468F-9D55-BCDF5795EEDD}" type="datetimeFigureOut">
              <a:rPr lang="zh-TW" altLang="en-US" smtClean="0"/>
              <a:t>2023/1/10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2F7F5-2D8D-4759-867D-05F083CDF4E3}" type="slidenum">
              <a:rPr lang="zh-TW" altLang="en-US" smtClean="0"/>
              <a:t>‹#›</a:t>
            </a:fld>
            <a:endParaRPr lang="zh-TW" altLang="en-US"/>
          </a:p>
        </p:txBody>
      </p:sp>
    </p:spTree>
    <p:extLst>
      <p:ext uri="{BB962C8B-B14F-4D97-AF65-F5344CB8AC3E}">
        <p14:creationId xmlns:p14="http://schemas.microsoft.com/office/powerpoint/2010/main" val="1911499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3A0C722-5EC5-422E-B6AC-104B5FBE57D3}" type="slidenum">
              <a:rPr lang="zh-TW" altLang="en-US" smtClean="0"/>
              <a:t>4</a:t>
            </a:fld>
            <a:endParaRPr lang="zh-TW" altLang="en-US"/>
          </a:p>
        </p:txBody>
      </p:sp>
    </p:spTree>
    <p:extLst>
      <p:ext uri="{BB962C8B-B14F-4D97-AF65-F5344CB8AC3E}">
        <p14:creationId xmlns:p14="http://schemas.microsoft.com/office/powerpoint/2010/main" val="37405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一、我們查到 2021 年時 ADAS 市場市值約為 234 億美金，而</a:t>
            </a:r>
            <a:r>
              <a:rPr lang="zh-TW">
                <a:ea typeface="新細明體"/>
              </a:rPr>
              <a:t>根據某個戰略市場研究報告 </a:t>
            </a:r>
            <a:r>
              <a:rPr lang="en-US" altLang="zh-TW">
                <a:ea typeface="新細明體"/>
              </a:rPr>
              <a:t>(strategic market research report)</a:t>
            </a:r>
            <a:r>
              <a:rPr lang="zh-TW">
                <a:ea typeface="新細明體"/>
              </a:rPr>
              <a:t> 的內容</a:t>
            </a:r>
            <a:r>
              <a:rPr lang="zh-TW" altLang="en-US">
                <a:ea typeface="新細明體"/>
              </a:rPr>
              <a:t>，他們預估到了2030年市值會成長到752億美金，換算下來可以得到極佳的 13.83% </a:t>
            </a:r>
            <a:r>
              <a:rPr lang="zh-TW">
                <a:ea typeface="新細明體"/>
              </a:rPr>
              <a:t>複合年均成長率</a:t>
            </a:r>
            <a:br>
              <a:rPr lang="zh-TW">
                <a:ea typeface="新細明體"/>
                <a:cs typeface="+mn-lt"/>
              </a:rPr>
            </a:br>
            <a:br>
              <a:rPr lang="zh-TW" altLang="en-US">
                <a:ea typeface="新細明體"/>
                <a:cs typeface="+mn-lt"/>
              </a:rPr>
            </a:br>
            <a:r>
              <a:rPr lang="zh-TW" altLang="en-US">
                <a:ea typeface="新細明體"/>
              </a:rPr>
              <a:t>二、同樣根據</a:t>
            </a:r>
            <a:r>
              <a:rPr lang="zh-TW">
                <a:ea typeface="新細明體"/>
              </a:rPr>
              <a:t>戰略市場研究報告</a:t>
            </a:r>
            <a:r>
              <a:rPr lang="zh-TW" altLang="en-US">
                <a:ea typeface="新細明體"/>
              </a:rPr>
              <a:t> </a:t>
            </a:r>
            <a:r>
              <a:rPr lang="en-US" altLang="en-US">
                <a:ea typeface="新細明體"/>
              </a:rPr>
              <a:t>(</a:t>
            </a:r>
            <a:r>
              <a:rPr lang="en-US" altLang="zh-TW">
                <a:ea typeface="新細明體"/>
              </a:rPr>
              <a:t>strategic market research report)</a:t>
            </a:r>
            <a:r>
              <a:rPr lang="zh-TW" altLang="en-US">
                <a:ea typeface="新細明體"/>
              </a:rPr>
              <a:t> </a:t>
            </a:r>
            <a:r>
              <a:rPr lang="zh-TW">
                <a:ea typeface="新細明體"/>
              </a:rPr>
              <a:t>的內容，</a:t>
            </a:r>
            <a:r>
              <a:rPr lang="zh-TW" altLang="en-US">
                <a:ea typeface="新細明體"/>
              </a:rPr>
              <a:t>促成</a:t>
            </a:r>
            <a:r>
              <a:rPr lang="en-US" altLang="zh-TW">
                <a:ea typeface="新細明體"/>
              </a:rPr>
              <a:t> ADAS </a:t>
            </a:r>
            <a:r>
              <a:rPr lang="en-US" altLang="zh-TW" err="1">
                <a:ea typeface="新細明體"/>
              </a:rPr>
              <a:t>市場</a:t>
            </a:r>
            <a:r>
              <a:rPr lang="zh-TW" altLang="en-US">
                <a:ea typeface="新細明體"/>
              </a:rPr>
              <a:t>增長的兩個主要因素</a:t>
            </a:r>
            <a:r>
              <a:rPr lang="en-US"/>
              <a:t>: (1) </a:t>
            </a:r>
            <a:r>
              <a:rPr lang="zh-TW" altLang="en-US">
                <a:ea typeface="新細明體"/>
              </a:rPr>
              <a:t>消費者可支配收入的增加</a:t>
            </a:r>
            <a:r>
              <a:rPr lang="en-US"/>
              <a:t> </a:t>
            </a:r>
            <a:r>
              <a:rPr lang="zh-TW" altLang="en-US">
                <a:ea typeface="新細明體"/>
              </a:rPr>
              <a:t>以及 (2) 世界各地政府當局的運輸法規變嚴格</a:t>
            </a:r>
            <a:r>
              <a:rPr lang="en-US"/>
              <a:t>。</a:t>
            </a:r>
            <a:br>
              <a:rPr lang="en-US">
                <a:cs typeface="+mn-lt"/>
              </a:rPr>
            </a:br>
            <a:r>
              <a:rPr lang="zh-TW" altLang="en-US">
                <a:ea typeface="新細明體"/>
                <a:cs typeface="Calibri"/>
              </a:rPr>
              <a:t>關於於第一點，</a:t>
            </a:r>
            <a:r>
              <a:rPr lang="zh-TW" altLang="en-US">
                <a:ea typeface="新細明體"/>
              </a:rPr>
              <a:t>根據美國經濟分析局的一項研究，</a:t>
            </a:r>
            <a:r>
              <a:rPr lang="zh-TW">
                <a:ea typeface="新細明體"/>
              </a:rPr>
              <a:t>隨著消費者可支配收入水平的提高，他們更有可能購買 ADAS 系統等專業產品。</a:t>
            </a:r>
            <a:r>
              <a:rPr lang="zh-TW" altLang="en-US">
                <a:ea typeface="新細明體"/>
              </a:rPr>
              <a:t> </a:t>
            </a:r>
            <a:br>
              <a:rPr lang="zh-TW" altLang="en-US">
                <a:ea typeface="新細明體"/>
                <a:cs typeface="+mn-lt"/>
              </a:rPr>
            </a:br>
            <a:r>
              <a:rPr lang="zh-TW" altLang="en-US">
                <a:ea typeface="新細明體"/>
                <a:cs typeface="Calibri"/>
              </a:rPr>
              <a:t>而第二點，</a:t>
            </a:r>
            <a:r>
              <a:rPr lang="zh-TW">
                <a:ea typeface="新細明體"/>
              </a:rPr>
              <a:t>為了減少車輛事故的數量和由此造成的生命損失，世界各地的交通當局已經開始實施更嚴格的關於使用 ADAS</a:t>
            </a:r>
            <a:r>
              <a:rPr lang="zh-TW" altLang="en-US">
                <a:ea typeface="新細明體"/>
              </a:rPr>
              <a:t> 等相關產品</a:t>
            </a:r>
            <a:r>
              <a:rPr lang="zh-TW">
                <a:ea typeface="新細明體"/>
              </a:rPr>
              <a:t>的法規。如此一</a:t>
            </a:r>
            <a:r>
              <a:rPr lang="zh-TW" altLang="en-US">
                <a:ea typeface="新細明體"/>
              </a:rPr>
              <a:t>來更有助於車商或設備商推廣ADAS系統。</a:t>
            </a:r>
            <a:br>
              <a:rPr lang="zh-TW" altLang="en-US">
                <a:ea typeface="新細明體"/>
                <a:cs typeface="+mn-lt"/>
              </a:rPr>
            </a:br>
            <a:r>
              <a:rPr lang="zh-TW" altLang="en-US">
                <a:ea typeface="新細明體"/>
              </a:rPr>
              <a:t>例如</a:t>
            </a:r>
            <a:r>
              <a:rPr lang="zh-TW">
                <a:ea typeface="新細明體"/>
              </a:rPr>
              <a:t>美國於 2020 年在國會通過立法，要求商用卡車在兩年內使用車道輔助技術</a:t>
            </a:r>
            <a:r>
              <a:rPr lang="zh-TW" altLang="en-US">
                <a:ea typeface="新細明體"/>
              </a:rPr>
              <a:t> (</a:t>
            </a:r>
            <a:r>
              <a:rPr lang="en-US" altLang="zh-TW">
                <a:ea typeface="新細明體"/>
              </a:rPr>
              <a:t>lane-assist</a:t>
            </a:r>
            <a:r>
              <a:rPr lang="zh-TW" altLang="en-US">
                <a:ea typeface="新細明體"/>
              </a:rPr>
              <a:t> </a:t>
            </a:r>
            <a:r>
              <a:rPr lang="en-US" altLang="zh-TW">
                <a:ea typeface="新細明體"/>
              </a:rPr>
              <a:t>technology) </a:t>
            </a:r>
            <a:r>
              <a:rPr lang="en-US" altLang="zh-TW" err="1">
                <a:ea typeface="新細明體"/>
              </a:rPr>
              <a:t>也可以稱作</a:t>
            </a:r>
            <a:r>
              <a:rPr lang="zh-TW" altLang="en-US">
                <a:ea typeface="新細明體"/>
              </a:rPr>
              <a:t>車道偏離警示系統</a:t>
            </a:r>
            <a:r>
              <a:rPr lang="en-US" altLang="zh-TW">
                <a:ea typeface="新細明體"/>
              </a:rPr>
              <a:t> Lane departure warning system (LDWS) </a:t>
            </a:r>
            <a:r>
              <a:rPr lang="zh-TW">
                <a:ea typeface="新細明體"/>
              </a:rPr>
              <a:t>和</a:t>
            </a:r>
            <a:r>
              <a:rPr lang="zh-TW" altLang="en-US">
                <a:ea typeface="新細明體"/>
              </a:rPr>
              <a:t> </a:t>
            </a:r>
            <a:r>
              <a:rPr lang="zh-TW">
                <a:ea typeface="新細明體"/>
              </a:rPr>
              <a:t>自動緊急煞</a:t>
            </a:r>
            <a:r>
              <a:rPr lang="zh-TW" altLang="en-US">
                <a:ea typeface="新細明體"/>
              </a:rPr>
              <a:t>車 (</a:t>
            </a:r>
            <a:r>
              <a:rPr lang="en-US" altLang="zh-TW">
                <a:ea typeface="新細明體"/>
              </a:rPr>
              <a:t>automatic</a:t>
            </a:r>
            <a:r>
              <a:rPr lang="zh-TW">
                <a:ea typeface="新細明體"/>
              </a:rPr>
              <a:t> </a:t>
            </a:r>
            <a:r>
              <a:rPr lang="en-US" altLang="zh-TW">
                <a:ea typeface="新細明體"/>
              </a:rPr>
              <a:t>emergency</a:t>
            </a:r>
            <a:r>
              <a:rPr lang="zh-TW">
                <a:ea typeface="新細明體"/>
              </a:rPr>
              <a:t> </a:t>
            </a:r>
            <a:r>
              <a:rPr lang="en-US" altLang="zh-TW">
                <a:ea typeface="新細明體"/>
              </a:rPr>
              <a:t>braking)</a:t>
            </a:r>
            <a:r>
              <a:rPr lang="zh-TW">
                <a:ea typeface="新細明體"/>
              </a:rPr>
              <a:t>。</a:t>
            </a:r>
            <a:endParaRPr lang="zh-TW" altLang="en-US">
              <a:ea typeface="新細明體"/>
              <a:cs typeface="Calibri"/>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31</a:t>
            </a:fld>
            <a:endParaRPr lang="zh-TW" altLang="en-US"/>
          </a:p>
        </p:txBody>
      </p:sp>
    </p:spTree>
    <p:extLst>
      <p:ext uri="{BB962C8B-B14F-4D97-AF65-F5344CB8AC3E}">
        <p14:creationId xmlns:p14="http://schemas.microsoft.com/office/powerpoint/2010/main" val="199886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ea typeface="新細明體"/>
              </a:rPr>
              <a:t>2</a:t>
            </a:r>
            <a:r>
              <a:rPr lang="en-US" altLang="zh-TW">
                <a:ea typeface="新細明體"/>
              </a:rPr>
              <a:t>020年市值 206 億美金，202</a:t>
            </a:r>
            <a:r>
              <a:rPr lang="zh-TW">
                <a:ea typeface="新細明體"/>
              </a:rPr>
              <a:t>1 年時 ADAS 市場市值約為 234 億美金，預估到了2030年市值會成長到752億美金，換算下來可以得到極佳的 13.83% 複合年均成長率</a:t>
            </a:r>
            <a:r>
              <a:rPr lang="zh-TW" altLang="en-US">
                <a:ea typeface="新細明體"/>
              </a:rPr>
              <a:t> (</a:t>
            </a:r>
            <a:r>
              <a:rPr lang="zh-TW">
                <a:ea typeface="新細明體"/>
              </a:rPr>
              <a:t>compound annual growth rate</a:t>
            </a:r>
            <a:r>
              <a:rPr lang="en-US" altLang="zh-TW">
                <a:ea typeface="新細明體"/>
              </a:rPr>
              <a:t>,</a:t>
            </a:r>
            <a:r>
              <a:rPr lang="zh-TW" altLang="en-US">
                <a:ea typeface="新細明體"/>
              </a:rPr>
              <a:t> CAGR)</a:t>
            </a:r>
            <a:br>
              <a:rPr lang="zh-TW">
                <a:cs typeface="+mn-lt"/>
              </a:rPr>
            </a:br>
            <a:endParaRPr lang="en-US" altLang="zh-TW"/>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32</a:t>
            </a:fld>
            <a:endParaRPr lang="zh-TW" altLang="en-US"/>
          </a:p>
        </p:txBody>
      </p:sp>
    </p:spTree>
    <p:extLst>
      <p:ext uri="{BB962C8B-B14F-4D97-AF65-F5344CB8AC3E}">
        <p14:creationId xmlns:p14="http://schemas.microsoft.com/office/powerpoint/2010/main" val="165259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a:ea typeface="新細明體"/>
              <a:cs typeface="Calibri"/>
            </a:endParaRPr>
          </a:p>
          <a:p>
            <a:endParaRPr lang="en-US" altLang="zh-TW">
              <a:cs typeface="Calibri"/>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33</a:t>
            </a:fld>
            <a:endParaRPr lang="zh-TW" altLang="en-US"/>
          </a:p>
        </p:txBody>
      </p:sp>
    </p:spTree>
    <p:extLst>
      <p:ext uri="{BB962C8B-B14F-4D97-AF65-F5344CB8AC3E}">
        <p14:creationId xmlns:p14="http://schemas.microsoft.com/office/powerpoint/2010/main" val="2441113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a:cs typeface="Calibri"/>
            </a:endParaRPr>
          </a:p>
          <a:p>
            <a:endParaRPr lang="en-US" altLang="zh-TW">
              <a:cs typeface="Calibri"/>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34</a:t>
            </a:fld>
            <a:endParaRPr lang="zh-TW" altLang="en-US"/>
          </a:p>
        </p:txBody>
      </p:sp>
    </p:spTree>
    <p:extLst>
      <p:ext uri="{BB962C8B-B14F-4D97-AF65-F5344CB8AC3E}">
        <p14:creationId xmlns:p14="http://schemas.microsoft.com/office/powerpoint/2010/main" val="97352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a:ea typeface="等线"/>
                <a:cs typeface="Calibri"/>
              </a:rPr>
              <a:t>藍芽低供耗協定是Nokia公司在2004年發表的傳輸技術，這項技術被發明的原因是為了降低使用上的電力損耗(簡單來說就是為了省電)</a:t>
            </a:r>
          </a:p>
          <a:p>
            <a:r>
              <a:rPr lang="zh-CN" altLang="en-US">
                <a:ea typeface="等线"/>
                <a:cs typeface="Calibri"/>
              </a:rPr>
              <a:t>這裡簡述一下這項協定的最大特色，顧名思義，相較其他藍芽協定，藍芽低供耗由於在使用期間能量消耗較小，因此使用時有更久的持續力，第二個特色就是藍芽低供耗有相當多領域的應用，那這些應用的規範則是透過GATT框架來幫忙定義，最後則是這個協定有2.4G的頻寬</a:t>
            </a: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22</a:t>
            </a:fld>
            <a:endParaRPr lang="zh-TW" altLang="en-US"/>
          </a:p>
        </p:txBody>
      </p:sp>
    </p:spTree>
    <p:extLst>
      <p:ext uri="{BB962C8B-B14F-4D97-AF65-F5344CB8AC3E}">
        <p14:creationId xmlns:p14="http://schemas.microsoft.com/office/powerpoint/2010/main" val="2769183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這邊我找了一些藍芽低供耗常見的應用，同樣的，這些應用都有使用GATT profile 來規定你使用的device在這些情境要有怎麼工作。</a:t>
            </a:r>
          </a:p>
          <a:p>
            <a:r>
              <a:rPr lang="zh-TW" altLang="en-US">
                <a:ea typeface="新細明體"/>
                <a:cs typeface="Calibri"/>
              </a:rPr>
              <a:t>在健康護理規範中，常見的應用有血壓量測、血糖監測。而在運動方面GATT profile也提供了運動心律和位置定位(有些人會習慣到較為偏僻的地方騎單車)的相關規範。在最後的HID connect中則是定義了各種裝置，如無線滑鼠、無線鍵盤要如何和Server做傳輸，而HID connect也是我們報告中，會使用到藍芽低供耗的部分。</a:t>
            </a:r>
          </a:p>
          <a:p>
            <a:r>
              <a:rPr lang="zh-TW" altLang="en-US">
                <a:ea typeface="新細明體"/>
                <a:cs typeface="Calibri"/>
              </a:rPr>
              <a:t> </a:t>
            </a: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23</a:t>
            </a:fld>
            <a:endParaRPr lang="zh-TW" altLang="en-US"/>
          </a:p>
        </p:txBody>
      </p:sp>
    </p:spTree>
    <p:extLst>
      <p:ext uri="{BB962C8B-B14F-4D97-AF65-F5344CB8AC3E}">
        <p14:creationId xmlns:p14="http://schemas.microsoft.com/office/powerpoint/2010/main" val="45800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簡述了藍芽低供耗後，這裡我提供藍芽低供耗的Specification，從這張圖我們可以知道我們使用這個協定的主要原因為(1)Delay較短和(2)功率消耗較小。由於我們的產品是為了幫助駕駛能在行駛過程有意外或變動時加以提醒，因此在訊息傳遞時要盡量做到即時提醒，使用上的話也要保證在行駛過程中，產品的工作不能被中斷。由上述原因，我們可以了解降低Delay和消耗功率對於我們的產品是否安全是相當重要的指標。另外，無須額外透過傳輸線傳遞資料也是我們選擇藍芽低供耗的原因之一。</a:t>
            </a:r>
            <a:endParaRPr lang="en-US" altLang="zh-TW">
              <a:cs typeface="Calibri"/>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24</a:t>
            </a:fld>
            <a:endParaRPr lang="zh-TW" altLang="en-US"/>
          </a:p>
        </p:txBody>
      </p:sp>
    </p:spTree>
    <p:extLst>
      <p:ext uri="{BB962C8B-B14F-4D97-AF65-F5344CB8AC3E}">
        <p14:creationId xmlns:p14="http://schemas.microsoft.com/office/powerpoint/2010/main" val="224839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cs typeface="Calibri"/>
              </a:rPr>
              <a:t>在頻寬上，藍芽低供耗的總頻寬為大約2.4GHz，並且在這段訊號切成40個頻寬為2G的channel。那我補充一下，在展頻的部分，藍芽低供耗使用跳頻來完成。</a:t>
            </a: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25</a:t>
            </a:fld>
            <a:endParaRPr lang="zh-TW" altLang="en-US"/>
          </a:p>
        </p:txBody>
      </p:sp>
    </p:spTree>
    <p:extLst>
      <p:ext uri="{BB962C8B-B14F-4D97-AF65-F5344CB8AC3E}">
        <p14:creationId xmlns:p14="http://schemas.microsoft.com/office/powerpoint/2010/main" val="732984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err="1">
                <a:ea typeface="新細明體"/>
                <a:cs typeface="Calibri"/>
              </a:rPr>
              <a:t>那麼，在介紹報告要用的HID</a:t>
            </a:r>
            <a:r>
              <a:rPr lang="en-US" altLang="zh-TW">
                <a:ea typeface="新細明體"/>
                <a:cs typeface="Calibri"/>
              </a:rPr>
              <a:t> </a:t>
            </a:r>
            <a:r>
              <a:rPr lang="en-US" altLang="zh-TW" err="1">
                <a:ea typeface="新細明體"/>
                <a:cs typeface="Calibri"/>
              </a:rPr>
              <a:t>connect之前，我先簡單提一下GATT是怎麼運作的。GATT</a:t>
            </a:r>
            <a:r>
              <a:rPr lang="en-US" altLang="zh-TW">
                <a:ea typeface="新細明體"/>
                <a:cs typeface="Calibri"/>
              </a:rPr>
              <a:t> </a:t>
            </a:r>
            <a:r>
              <a:rPr lang="en-US" altLang="zh-TW" err="1">
                <a:ea typeface="新細明體"/>
                <a:cs typeface="Calibri"/>
              </a:rPr>
              <a:t>profile的框架式ATT</a:t>
            </a:r>
            <a:r>
              <a:rPr lang="en-US" altLang="zh-TW">
                <a:ea typeface="新細明體"/>
                <a:cs typeface="Calibri"/>
              </a:rPr>
              <a:t> </a:t>
            </a:r>
            <a:r>
              <a:rPr lang="en-US" altLang="zh-TW" err="1">
                <a:ea typeface="新細明體"/>
                <a:cs typeface="Calibri"/>
              </a:rPr>
              <a:t>protocol，全名又叫做Attribute</a:t>
            </a:r>
            <a:r>
              <a:rPr lang="en-US" altLang="zh-TW">
                <a:ea typeface="新細明體"/>
                <a:cs typeface="Calibri"/>
              </a:rPr>
              <a:t> </a:t>
            </a:r>
            <a:r>
              <a:rPr lang="en-US" altLang="zh-TW" err="1">
                <a:ea typeface="新細明體"/>
                <a:cs typeface="Calibri"/>
              </a:rPr>
              <a:t>protocol，ATT</a:t>
            </a:r>
            <a:r>
              <a:rPr lang="en-US" altLang="zh-TW">
                <a:ea typeface="新細明體"/>
                <a:cs typeface="Calibri"/>
              </a:rPr>
              <a:t> </a:t>
            </a:r>
            <a:r>
              <a:rPr lang="en-US" altLang="zh-TW" err="1">
                <a:ea typeface="新細明體"/>
                <a:cs typeface="Calibri"/>
              </a:rPr>
              <a:t>protocol的主要功能為</a:t>
            </a:r>
            <a:r>
              <a:rPr lang="en-US" altLang="zh-TW">
                <a:ea typeface="新細明體"/>
                <a:cs typeface="Calibri"/>
              </a:rPr>
              <a:t>(1)</a:t>
            </a:r>
            <a:r>
              <a:rPr lang="en-US" altLang="zh-TW" err="1">
                <a:ea typeface="新細明體"/>
                <a:cs typeface="Calibri"/>
              </a:rPr>
              <a:t>定義GATT</a:t>
            </a:r>
            <a:r>
              <a:rPr lang="en-US" altLang="zh-TW">
                <a:ea typeface="新細明體"/>
                <a:cs typeface="Calibri"/>
              </a:rPr>
              <a:t> </a:t>
            </a:r>
            <a:r>
              <a:rPr lang="en-US" altLang="zh-TW" err="1">
                <a:ea typeface="新細明體"/>
                <a:cs typeface="Calibri"/>
              </a:rPr>
              <a:t>server和GATT</a:t>
            </a:r>
            <a:r>
              <a:rPr lang="en-US" altLang="zh-TW">
                <a:ea typeface="新細明體"/>
                <a:cs typeface="Calibri"/>
              </a:rPr>
              <a:t> client (2)</a:t>
            </a:r>
            <a:r>
              <a:rPr lang="en-US" altLang="zh-TW" err="1">
                <a:ea typeface="新細明體"/>
                <a:cs typeface="Calibri"/>
              </a:rPr>
              <a:t>在Server和Client連接期間，向雙方要求自身的詳細資料，包括各自連接時所需的參數和APK的資料型態</a:t>
            </a:r>
            <a:r>
              <a:rPr lang="en-US" altLang="zh-TW">
                <a:ea typeface="新細明體"/>
                <a:cs typeface="Calibri"/>
              </a:rPr>
              <a:t> (3) </a:t>
            </a:r>
            <a:r>
              <a:rPr lang="en-US" altLang="zh-TW" err="1">
                <a:ea typeface="新細明體"/>
                <a:cs typeface="Calibri"/>
              </a:rPr>
              <a:t>將GATT</a:t>
            </a:r>
            <a:r>
              <a:rPr lang="en-US" altLang="zh-TW">
                <a:ea typeface="新細明體"/>
                <a:cs typeface="Calibri"/>
              </a:rPr>
              <a:t> profile中不同種的服務綁在一起，舉例來說，在GATT的健康護理profile中，血糖監測和血壓監測會被歸類在同一個profile。</a:t>
            </a: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26</a:t>
            </a:fld>
            <a:endParaRPr lang="zh-TW" altLang="en-US"/>
          </a:p>
        </p:txBody>
      </p:sp>
    </p:spTree>
    <p:extLst>
      <p:ext uri="{BB962C8B-B14F-4D97-AF65-F5344CB8AC3E}">
        <p14:creationId xmlns:p14="http://schemas.microsoft.com/office/powerpoint/2010/main" val="395578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err="1">
                <a:ea typeface="新細明體"/>
                <a:cs typeface="Calibri"/>
              </a:rPr>
              <a:t>上面的圖表示了GATT</a:t>
            </a:r>
            <a:r>
              <a:rPr lang="en-US" altLang="zh-TW">
                <a:ea typeface="新細明體"/>
                <a:cs typeface="Calibri"/>
              </a:rPr>
              <a:t> </a:t>
            </a:r>
            <a:r>
              <a:rPr lang="en-US" altLang="zh-TW" err="1">
                <a:ea typeface="新細明體"/>
                <a:cs typeface="Calibri"/>
              </a:rPr>
              <a:t>server和GATT連線時的互動。GATT</a:t>
            </a:r>
            <a:r>
              <a:rPr lang="en-US" altLang="zh-TW">
                <a:ea typeface="新細明體"/>
                <a:cs typeface="Calibri"/>
              </a:rPr>
              <a:t> Client表示傳送資料到Server的裝置，而GATT </a:t>
            </a:r>
            <a:r>
              <a:rPr lang="en-US" altLang="zh-TW" err="1">
                <a:ea typeface="新細明體"/>
                <a:cs typeface="Calibri"/>
              </a:rPr>
              <a:t>Server則是接收來自GATT</a:t>
            </a:r>
            <a:r>
              <a:rPr lang="en-US" altLang="zh-TW">
                <a:ea typeface="新細明體"/>
                <a:cs typeface="Calibri"/>
              </a:rPr>
              <a:t> Client資料的一方。當雙方尚未建立連線時，Server就會廣播自己的位址給Client，如果廣播被Client接收到的話，那Client就會回傳一個包含自己屬性的資料給Server，這個屬性通常用一個16 bits 或128 </a:t>
            </a:r>
            <a:r>
              <a:rPr lang="en-US" altLang="zh-TW" err="1">
                <a:ea typeface="新細明體"/>
                <a:cs typeface="Calibri"/>
              </a:rPr>
              <a:t>bits的</a:t>
            </a:r>
            <a:r>
              <a:rPr lang="en-US" altLang="zh-TW">
                <a:ea typeface="新細明體"/>
                <a:cs typeface="Calibri"/>
              </a:rPr>
              <a:t> 數位資料進行表示，此外屬性通常包含了Client的property，例如Client是要讀取資料還是傳遞資料給Server等等。</a:t>
            </a:r>
            <a:endParaRPr lang="en-US" altLang="zh-TW">
              <a:ea typeface="新細明體"/>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27</a:t>
            </a:fld>
            <a:endParaRPr lang="zh-TW" altLang="en-US"/>
          </a:p>
        </p:txBody>
      </p:sp>
    </p:spTree>
    <p:extLst>
      <p:ext uri="{BB962C8B-B14F-4D97-AF65-F5344CB8AC3E}">
        <p14:creationId xmlns:p14="http://schemas.microsoft.com/office/powerpoint/2010/main" val="4002886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err="1">
                <a:ea typeface="新細明體"/>
                <a:cs typeface="Calibri"/>
              </a:rPr>
              <a:t>介紹完GATT，那這邊就要提及一下GATT</a:t>
            </a:r>
            <a:r>
              <a:rPr lang="en-US" altLang="zh-TW">
                <a:ea typeface="新細明體"/>
                <a:cs typeface="Calibri"/>
              </a:rPr>
              <a:t> profile </a:t>
            </a:r>
            <a:r>
              <a:rPr lang="en-US" altLang="zh-TW" err="1">
                <a:ea typeface="新細明體"/>
                <a:cs typeface="Calibri"/>
              </a:rPr>
              <a:t>中的HID</a:t>
            </a:r>
            <a:r>
              <a:rPr lang="en-US" altLang="zh-TW">
                <a:ea typeface="新細明體"/>
                <a:cs typeface="Calibri"/>
              </a:rPr>
              <a:t> </a:t>
            </a:r>
            <a:r>
              <a:rPr lang="en-US" altLang="zh-TW" err="1">
                <a:ea typeface="新細明體"/>
                <a:cs typeface="Calibri"/>
              </a:rPr>
              <a:t>connection。在HID</a:t>
            </a:r>
            <a:r>
              <a:rPr lang="en-US" altLang="zh-TW">
                <a:ea typeface="新細明體"/>
                <a:cs typeface="Calibri"/>
              </a:rPr>
              <a:t> </a:t>
            </a:r>
            <a:r>
              <a:rPr lang="en-US" altLang="zh-TW" err="1">
                <a:ea typeface="新細明體"/>
                <a:cs typeface="Calibri"/>
              </a:rPr>
              <a:t>profile中，收到HID</a:t>
            </a:r>
            <a:r>
              <a:rPr lang="en-US" altLang="zh-TW">
                <a:ea typeface="新細明體"/>
                <a:cs typeface="Calibri"/>
              </a:rPr>
              <a:t> </a:t>
            </a:r>
            <a:r>
              <a:rPr lang="en-US" altLang="zh-TW" err="1">
                <a:ea typeface="新細明體"/>
                <a:cs typeface="Calibri"/>
              </a:rPr>
              <a:t>data的一方被定義HID</a:t>
            </a:r>
            <a:r>
              <a:rPr lang="en-US" altLang="zh-TW">
                <a:ea typeface="新細明體"/>
                <a:cs typeface="Calibri"/>
              </a:rPr>
              <a:t> </a:t>
            </a:r>
            <a:r>
              <a:rPr lang="en-US" altLang="zh-TW" err="1">
                <a:ea typeface="新細明體"/>
                <a:cs typeface="Calibri"/>
              </a:rPr>
              <a:t>host，同樣的，傳送資料的一方則定義為HID</a:t>
            </a:r>
            <a:r>
              <a:rPr lang="en-US" altLang="zh-TW">
                <a:ea typeface="新細明體"/>
                <a:cs typeface="Calibri"/>
              </a:rPr>
              <a:t> </a:t>
            </a:r>
            <a:r>
              <a:rPr lang="en-US" altLang="zh-TW" err="1">
                <a:ea typeface="新細明體"/>
                <a:cs typeface="Calibri"/>
              </a:rPr>
              <a:t>Client，通常是指HID</a:t>
            </a:r>
            <a:r>
              <a:rPr lang="en-US" altLang="zh-TW">
                <a:ea typeface="新細明體"/>
                <a:cs typeface="Calibri"/>
              </a:rPr>
              <a:t> </a:t>
            </a:r>
            <a:r>
              <a:rPr lang="en-US" altLang="zh-TW" err="1">
                <a:ea typeface="新細明體"/>
                <a:cs typeface="Calibri"/>
              </a:rPr>
              <a:t>Device。以我們常用的無線滑鼠為例，收到來自滑鼠資料的筆電會是HID</a:t>
            </a:r>
            <a:r>
              <a:rPr lang="en-US" altLang="zh-TW">
                <a:ea typeface="新細明體"/>
                <a:cs typeface="Calibri"/>
              </a:rPr>
              <a:t> </a:t>
            </a:r>
            <a:r>
              <a:rPr lang="en-US" altLang="zh-TW" err="1">
                <a:ea typeface="新細明體"/>
                <a:cs typeface="Calibri"/>
              </a:rPr>
              <a:t>Host，而滑鼠本身則是HID</a:t>
            </a:r>
            <a:r>
              <a:rPr lang="en-US" altLang="zh-TW">
                <a:ea typeface="新細明體"/>
                <a:cs typeface="Calibri"/>
              </a:rPr>
              <a:t> Device。這個profile最方便的地方在於導線的連接數。 </a:t>
            </a: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28</a:t>
            </a:fld>
            <a:endParaRPr lang="zh-TW" altLang="en-US"/>
          </a:p>
        </p:txBody>
      </p:sp>
    </p:spTree>
    <p:extLst>
      <p:ext uri="{BB962C8B-B14F-4D97-AF65-F5344CB8AC3E}">
        <p14:creationId xmlns:p14="http://schemas.microsoft.com/office/powerpoint/2010/main" val="3122456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b="1">
                <a:ea typeface="等线"/>
                <a:cs typeface="Calibri" panose="020F0502020204030204"/>
              </a:rPr>
              <a:t>上面的圖片是傳統HID cable環境和HID wireless環境的對比圖。從圖片可以發現周邊裝置僅需一顆無限的USB就可以在一定距離下和Server溝通，相對的傳統的HID需要額外一條USB Cable才可以傳遞資料到Server做處理。</a:t>
            </a:r>
            <a:endParaRPr lang="en-US" b="1">
              <a:cs typeface="Calibri" panose="020F0502020204030204"/>
            </a:endParaRPr>
          </a:p>
        </p:txBody>
      </p:sp>
      <p:sp>
        <p:nvSpPr>
          <p:cNvPr id="4" name="投影片編號版面配置區 3"/>
          <p:cNvSpPr>
            <a:spLocks noGrp="1"/>
          </p:cNvSpPr>
          <p:nvPr>
            <p:ph type="sldNum" sz="quarter" idx="5"/>
          </p:nvPr>
        </p:nvSpPr>
        <p:spPr/>
        <p:txBody>
          <a:bodyPr/>
          <a:lstStyle/>
          <a:p>
            <a:fld id="{CCD2F7F5-2D8D-4759-867D-05F083CDF4E3}" type="slidenum">
              <a:rPr lang="zh-TW" altLang="en-US" smtClean="0"/>
              <a:t>29</a:t>
            </a:fld>
            <a:endParaRPr lang="zh-TW" altLang="en-US"/>
          </a:p>
        </p:txBody>
      </p:sp>
    </p:spTree>
    <p:extLst>
      <p:ext uri="{BB962C8B-B14F-4D97-AF65-F5344CB8AC3E}">
        <p14:creationId xmlns:p14="http://schemas.microsoft.com/office/powerpoint/2010/main" val="4189326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Group 43"/>
          <p:cNvGrpSpPr>
            <a:grpSpLocks/>
          </p:cNvGrpSpPr>
          <p:nvPr/>
        </p:nvGrpSpPr>
        <p:grpSpPr bwMode="auto">
          <a:xfrm>
            <a:off x="10223502" y="6021388"/>
            <a:ext cx="1968500" cy="836612"/>
            <a:chOff x="521" y="210"/>
            <a:chExt cx="2520" cy="1504"/>
          </a:xfrm>
        </p:grpSpPr>
        <p:pic>
          <p:nvPicPr>
            <p:cNvPr id="5" name="Picture 44" descr="未標題-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 y="709"/>
              <a:ext cx="226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5" descr="未標題-1 複製"/>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 y="210"/>
              <a:ext cx="2520"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47" descr="ed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2035" y="6076950"/>
            <a:ext cx="11303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5" descr="Bann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57200"/>
            <a:ext cx="86360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5" name="Rectangle 25"/>
          <p:cNvSpPr>
            <a:spLocks noGrp="1" noChangeArrowheads="1"/>
          </p:cNvSpPr>
          <p:nvPr>
            <p:ph type="ctrTitle"/>
          </p:nvPr>
        </p:nvSpPr>
        <p:spPr>
          <a:xfrm>
            <a:off x="1102786" y="1989141"/>
            <a:ext cx="9986433" cy="1800225"/>
          </a:xfrm>
        </p:spPr>
        <p:txBody>
          <a:bodyPr/>
          <a:lstStyle>
            <a:lvl1pPr algn="ctr">
              <a:defRPr sz="3600" b="0">
                <a:solidFill>
                  <a:srgbClr val="020202"/>
                </a:solidFill>
              </a:defRPr>
            </a:lvl1pPr>
          </a:lstStyle>
          <a:p>
            <a:r>
              <a:rPr lang="zh-TW" altLang="en-US"/>
              <a:t>按一下以編輯母片標題樣式</a:t>
            </a:r>
            <a:endParaRPr lang="zh-TW" altLang="zh-TW"/>
          </a:p>
        </p:txBody>
      </p:sp>
      <p:sp>
        <p:nvSpPr>
          <p:cNvPr id="5146" name="Rectangle 26"/>
          <p:cNvSpPr>
            <a:spLocks noGrp="1" noChangeArrowheads="1"/>
          </p:cNvSpPr>
          <p:nvPr>
            <p:ph type="subTitle" idx="1"/>
          </p:nvPr>
        </p:nvSpPr>
        <p:spPr>
          <a:xfrm>
            <a:off x="1828800" y="4100516"/>
            <a:ext cx="8534400" cy="1766887"/>
          </a:xfrm>
        </p:spPr>
        <p:txBody>
          <a:bodyPr/>
          <a:lstStyle>
            <a:lvl1pPr marL="0" indent="0" algn="ctr">
              <a:buFont typeface="Wingdings" pitchFamily="2" charset="2"/>
              <a:buNone/>
              <a:defRPr sz="2800" b="0">
                <a:solidFill>
                  <a:srgbClr val="020202"/>
                </a:solidFill>
              </a:defRPr>
            </a:lvl1pPr>
          </a:lstStyle>
          <a:p>
            <a:r>
              <a:rPr lang="zh-TW" altLang="en-US"/>
              <a:t>按一下以編輯母片副標題樣式</a:t>
            </a:r>
          </a:p>
        </p:txBody>
      </p:sp>
    </p:spTree>
    <p:extLst>
      <p:ext uri="{BB962C8B-B14F-4D97-AF65-F5344CB8AC3E}">
        <p14:creationId xmlns:p14="http://schemas.microsoft.com/office/powerpoint/2010/main" val="192156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3"/>
          <p:cNvSpPr>
            <a:spLocks noGrp="1" noChangeArrowheads="1"/>
          </p:cNvSpPr>
          <p:nvPr>
            <p:ph type="ftr" sz="quarter" idx="10"/>
          </p:nvPr>
        </p:nvSpPr>
        <p:spPr>
          <a:ln/>
        </p:spPr>
        <p:txBody>
          <a:bodyPr/>
          <a:lstStyle>
            <a:lvl1pPr>
              <a:defRPr/>
            </a:lvl1pPr>
          </a:lstStyle>
          <a:p>
            <a:endParaRPr lang="zh-TW" altLang="en-US"/>
          </a:p>
        </p:txBody>
      </p:sp>
      <p:sp>
        <p:nvSpPr>
          <p:cNvPr id="5"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984149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686800" y="331788"/>
            <a:ext cx="2590800" cy="5916612"/>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912286" y="331788"/>
            <a:ext cx="7571316" cy="5916612"/>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3"/>
          <p:cNvSpPr>
            <a:spLocks noGrp="1" noChangeArrowheads="1"/>
          </p:cNvSpPr>
          <p:nvPr>
            <p:ph type="ftr" sz="quarter" idx="10"/>
          </p:nvPr>
        </p:nvSpPr>
        <p:spPr>
          <a:ln/>
        </p:spPr>
        <p:txBody>
          <a:bodyPr/>
          <a:lstStyle>
            <a:lvl1pPr>
              <a:defRPr/>
            </a:lvl1pPr>
          </a:lstStyle>
          <a:p>
            <a:endParaRPr lang="zh-TW" altLang="en-US"/>
          </a:p>
        </p:txBody>
      </p:sp>
      <p:sp>
        <p:nvSpPr>
          <p:cNvPr id="5"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733102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390652" y="331791"/>
            <a:ext cx="9886949" cy="936625"/>
          </a:xfrm>
        </p:spPr>
        <p:txBody>
          <a:bodyPr/>
          <a:lstStyle/>
          <a:p>
            <a:r>
              <a:rPr lang="zh-TW" altLang="en-US"/>
              <a:t>按一下以編輯母片標題樣式</a:t>
            </a:r>
          </a:p>
        </p:txBody>
      </p:sp>
      <p:sp>
        <p:nvSpPr>
          <p:cNvPr id="3" name="文字版面配置區 2"/>
          <p:cNvSpPr>
            <a:spLocks noGrp="1"/>
          </p:cNvSpPr>
          <p:nvPr>
            <p:ph type="body" sz="half" idx="1"/>
          </p:nvPr>
        </p:nvSpPr>
        <p:spPr>
          <a:xfrm>
            <a:off x="912284" y="1700216"/>
            <a:ext cx="5080000" cy="4548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5484" y="1700216"/>
            <a:ext cx="5080000" cy="454818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3"/>
          <p:cNvSpPr>
            <a:spLocks noGrp="1" noChangeArrowheads="1"/>
          </p:cNvSpPr>
          <p:nvPr>
            <p:ph type="ftr" sz="quarter" idx="10"/>
          </p:nvPr>
        </p:nvSpPr>
        <p:spPr>
          <a:ln/>
        </p:spPr>
        <p:txBody>
          <a:bodyPr/>
          <a:lstStyle>
            <a:lvl1pPr>
              <a:defRPr/>
            </a:lvl1pPr>
          </a:lstStyle>
          <a:p>
            <a:endParaRPr lang="zh-TW" altLang="en-US"/>
          </a:p>
        </p:txBody>
      </p:sp>
      <p:sp>
        <p:nvSpPr>
          <p:cNvPr id="6"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86290599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3600"/>
            </a:lvl1pPr>
          </a:lstStyle>
          <a:p>
            <a:r>
              <a:rPr lang="zh-TW" altLang="en-US"/>
              <a:t>按一下以編輯母片標題樣式</a:t>
            </a:r>
          </a:p>
        </p:txBody>
      </p:sp>
      <p:sp>
        <p:nvSpPr>
          <p:cNvPr id="3" name="內容版面配置區 2"/>
          <p:cNvSpPr>
            <a:spLocks noGrp="1"/>
          </p:cNvSpPr>
          <p:nvPr>
            <p:ph idx="1"/>
          </p:nvPr>
        </p:nvSpPr>
        <p:spPr/>
        <p:txBody>
          <a:bodyPr/>
          <a:lstStyle>
            <a:lvl1pPr>
              <a:defRPr sz="2400"/>
            </a:lvl1pPr>
            <a:lvl2pPr>
              <a:defRPr sz="2000"/>
            </a:lvl2pPr>
            <a:lvl4pPr>
              <a:defRPr sz="1600"/>
            </a:lvl4pPr>
            <a:lvl5pPr>
              <a:defRPr sz="1600"/>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3"/>
          <p:cNvSpPr>
            <a:spLocks noGrp="1" noChangeArrowheads="1"/>
          </p:cNvSpPr>
          <p:nvPr>
            <p:ph type="ftr" sz="quarter" idx="10"/>
          </p:nvPr>
        </p:nvSpPr>
        <p:spPr>
          <a:ln/>
        </p:spPr>
        <p:txBody>
          <a:bodyPr/>
          <a:lstStyle>
            <a:lvl1pPr>
              <a:defRPr/>
            </a:lvl1pPr>
          </a:lstStyle>
          <a:p>
            <a:endParaRPr lang="zh-TW" altLang="en-US"/>
          </a:p>
        </p:txBody>
      </p:sp>
      <p:sp>
        <p:nvSpPr>
          <p:cNvPr id="5"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129079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963084" y="4406903"/>
            <a:ext cx="10363200" cy="1362075"/>
          </a:xfrm>
        </p:spPr>
        <p:txBody>
          <a:bodyPr anchor="t"/>
          <a:lstStyle>
            <a:lvl1pPr algn="l">
              <a:defRPr sz="3000" b="1" cap="all"/>
            </a:lvl1pPr>
          </a:lstStyle>
          <a:p>
            <a:r>
              <a:rPr lang="zh-TW" altLang="en-US"/>
              <a:t>按一下以編輯母片標題樣式</a:t>
            </a:r>
          </a:p>
        </p:txBody>
      </p:sp>
      <p:sp>
        <p:nvSpPr>
          <p:cNvPr id="3" name="文字版面配置區 2"/>
          <p:cNvSpPr>
            <a:spLocks noGrp="1"/>
          </p:cNvSpPr>
          <p:nvPr>
            <p:ph type="body" idx="1"/>
          </p:nvPr>
        </p:nvSpPr>
        <p:spPr>
          <a:xfrm>
            <a:off x="963084"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TW" altLang="en-US"/>
              <a:t>編輯母片文字樣式</a:t>
            </a:r>
          </a:p>
        </p:txBody>
      </p:sp>
      <p:sp>
        <p:nvSpPr>
          <p:cNvPr id="4" name="Rectangle 33"/>
          <p:cNvSpPr>
            <a:spLocks noGrp="1" noChangeArrowheads="1"/>
          </p:cNvSpPr>
          <p:nvPr>
            <p:ph type="ftr" sz="quarter" idx="10"/>
          </p:nvPr>
        </p:nvSpPr>
        <p:spPr>
          <a:ln/>
        </p:spPr>
        <p:txBody>
          <a:bodyPr/>
          <a:lstStyle>
            <a:lvl1pPr>
              <a:defRPr/>
            </a:lvl1pPr>
          </a:lstStyle>
          <a:p>
            <a:endParaRPr lang="zh-TW" altLang="en-US"/>
          </a:p>
        </p:txBody>
      </p:sp>
      <p:sp>
        <p:nvSpPr>
          <p:cNvPr id="5"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83169443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912284" y="1700216"/>
            <a:ext cx="5080000" cy="45481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5484" y="1700216"/>
            <a:ext cx="5080000" cy="45481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3"/>
          <p:cNvSpPr>
            <a:spLocks noGrp="1" noChangeArrowheads="1"/>
          </p:cNvSpPr>
          <p:nvPr>
            <p:ph type="ftr" sz="quarter" idx="10"/>
          </p:nvPr>
        </p:nvSpPr>
        <p:spPr>
          <a:ln/>
        </p:spPr>
        <p:txBody>
          <a:bodyPr/>
          <a:lstStyle>
            <a:lvl1pPr>
              <a:defRPr/>
            </a:lvl1pPr>
          </a:lstStyle>
          <a:p>
            <a:endParaRPr lang="zh-TW" altLang="en-US"/>
          </a:p>
        </p:txBody>
      </p:sp>
      <p:sp>
        <p:nvSpPr>
          <p:cNvPr id="6"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136324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4" name="內容版面配置區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編輯母片文字樣式</a:t>
            </a:r>
          </a:p>
        </p:txBody>
      </p:sp>
      <p:sp>
        <p:nvSpPr>
          <p:cNvPr id="6" name="內容版面配置區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33"/>
          <p:cNvSpPr>
            <a:spLocks noGrp="1" noChangeArrowheads="1"/>
          </p:cNvSpPr>
          <p:nvPr>
            <p:ph type="ftr" sz="quarter" idx="10"/>
          </p:nvPr>
        </p:nvSpPr>
        <p:spPr>
          <a:ln/>
        </p:spPr>
        <p:txBody>
          <a:bodyPr/>
          <a:lstStyle>
            <a:lvl1pPr>
              <a:defRPr/>
            </a:lvl1pPr>
          </a:lstStyle>
          <a:p>
            <a:endParaRPr lang="zh-TW" altLang="en-US"/>
          </a:p>
        </p:txBody>
      </p:sp>
      <p:sp>
        <p:nvSpPr>
          <p:cNvPr id="8"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917664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3"/>
          <p:cNvSpPr>
            <a:spLocks noGrp="1" noChangeArrowheads="1"/>
          </p:cNvSpPr>
          <p:nvPr>
            <p:ph type="ftr" sz="quarter" idx="10"/>
          </p:nvPr>
        </p:nvSpPr>
        <p:spPr>
          <a:ln/>
        </p:spPr>
        <p:txBody>
          <a:bodyPr/>
          <a:lstStyle>
            <a:lvl1pPr>
              <a:defRPr/>
            </a:lvl1pPr>
          </a:lstStyle>
          <a:p>
            <a:endParaRPr lang="zh-TW" altLang="en-US"/>
          </a:p>
        </p:txBody>
      </p:sp>
      <p:sp>
        <p:nvSpPr>
          <p:cNvPr id="4"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67852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3"/>
          <p:cNvSpPr>
            <a:spLocks noGrp="1" noChangeArrowheads="1"/>
          </p:cNvSpPr>
          <p:nvPr>
            <p:ph type="ftr" sz="quarter" idx="10"/>
          </p:nvPr>
        </p:nvSpPr>
        <p:spPr>
          <a:ln/>
        </p:spPr>
        <p:txBody>
          <a:bodyPr/>
          <a:lstStyle>
            <a:lvl1pPr>
              <a:defRPr/>
            </a:lvl1pPr>
          </a:lstStyle>
          <a:p>
            <a:endParaRPr lang="zh-TW" altLang="en-US"/>
          </a:p>
        </p:txBody>
      </p:sp>
      <p:sp>
        <p:nvSpPr>
          <p:cNvPr id="3"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41743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09602" y="273050"/>
            <a:ext cx="4011084" cy="1162050"/>
          </a:xfrm>
        </p:spPr>
        <p:txBody>
          <a:bodyPr anchor="b"/>
          <a:lstStyle>
            <a:lvl1pPr algn="l">
              <a:defRPr sz="1500" b="1"/>
            </a:lvl1pPr>
          </a:lstStyle>
          <a:p>
            <a:r>
              <a:rPr lang="zh-TW" altLang="en-US"/>
              <a:t>按一下以編輯母片標題樣式</a:t>
            </a:r>
          </a:p>
        </p:txBody>
      </p:sp>
      <p:sp>
        <p:nvSpPr>
          <p:cNvPr id="3" name="內容版面配置區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Rectangle 33"/>
          <p:cNvSpPr>
            <a:spLocks noGrp="1" noChangeArrowheads="1"/>
          </p:cNvSpPr>
          <p:nvPr>
            <p:ph type="ftr" sz="quarter" idx="10"/>
          </p:nvPr>
        </p:nvSpPr>
        <p:spPr>
          <a:ln/>
        </p:spPr>
        <p:txBody>
          <a:bodyPr/>
          <a:lstStyle>
            <a:lvl1pPr>
              <a:defRPr/>
            </a:lvl1pPr>
          </a:lstStyle>
          <a:p>
            <a:endParaRPr lang="zh-TW" altLang="en-US"/>
          </a:p>
        </p:txBody>
      </p:sp>
      <p:sp>
        <p:nvSpPr>
          <p:cNvPr id="6"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280695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389717" y="4800600"/>
            <a:ext cx="7315200" cy="566738"/>
          </a:xfrm>
        </p:spPr>
        <p:txBody>
          <a:bodyPr anchor="b"/>
          <a:lstStyle>
            <a:lvl1pPr algn="l">
              <a:defRPr sz="1500" b="1"/>
            </a:lvl1pPr>
          </a:lstStyle>
          <a:p>
            <a:r>
              <a:rPr lang="zh-TW" altLang="en-US"/>
              <a:t>按一下以編輯母片標題樣式</a:t>
            </a:r>
          </a:p>
        </p:txBody>
      </p:sp>
      <p:sp>
        <p:nvSpPr>
          <p:cNvPr id="3" name="圖片版面配置區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TW" altLang="en-US" noProof="0"/>
              <a:t>按一下圖示以新增圖片</a:t>
            </a:r>
          </a:p>
        </p:txBody>
      </p:sp>
      <p:sp>
        <p:nvSpPr>
          <p:cNvPr id="4" name="文字版面配置區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編輯母片文字樣式</a:t>
            </a:r>
          </a:p>
        </p:txBody>
      </p:sp>
      <p:sp>
        <p:nvSpPr>
          <p:cNvPr id="5" name="Rectangle 33"/>
          <p:cNvSpPr>
            <a:spLocks noGrp="1" noChangeArrowheads="1"/>
          </p:cNvSpPr>
          <p:nvPr>
            <p:ph type="ftr" sz="quarter" idx="10"/>
          </p:nvPr>
        </p:nvSpPr>
        <p:spPr>
          <a:ln/>
        </p:spPr>
        <p:txBody>
          <a:bodyPr/>
          <a:lstStyle>
            <a:lvl1pPr>
              <a:defRPr/>
            </a:lvl1pPr>
          </a:lstStyle>
          <a:p>
            <a:endParaRPr lang="zh-TW" altLang="en-US"/>
          </a:p>
        </p:txBody>
      </p:sp>
      <p:sp>
        <p:nvSpPr>
          <p:cNvPr id="6" name="Rectangle 34"/>
          <p:cNvSpPr>
            <a:spLocks noGrp="1" noChangeArrowheads="1"/>
          </p:cNvSpPr>
          <p:nvPr>
            <p:ph type="sldNum" sz="quarter" idx="11"/>
          </p:nvPr>
        </p:nvSpPr>
        <p:spPr>
          <a:ln/>
        </p:spPr>
        <p:txBody>
          <a:bodyPr/>
          <a:lstStyle>
            <a:lvl1pPr>
              <a:defRPr/>
            </a:lvl1pPr>
          </a:lstStyle>
          <a:p>
            <a:fld id="{5B0A2E34-17E6-46B6-A0CD-23734D57E7FF}" type="slidenum">
              <a:rPr lang="zh-TW" altLang="en-US" smtClean="0"/>
              <a:t>‹#›</a:t>
            </a:fld>
            <a:endParaRPr lang="zh-TW" altLang="en-US"/>
          </a:p>
        </p:txBody>
      </p:sp>
    </p:spTree>
    <p:extLst>
      <p:ext uri="{BB962C8B-B14F-4D97-AF65-F5344CB8AC3E}">
        <p14:creationId xmlns:p14="http://schemas.microsoft.com/office/powerpoint/2010/main" val="3591001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eg"/><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83" descr="Title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052" y="692153"/>
            <a:ext cx="87206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81"/>
          <p:cNvSpPr>
            <a:spLocks noChangeShapeType="1"/>
          </p:cNvSpPr>
          <p:nvPr/>
        </p:nvSpPr>
        <p:spPr bwMode="auto">
          <a:xfrm>
            <a:off x="334435" y="1196975"/>
            <a:ext cx="10466917"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TW" altLang="en-US" sz="1350">
              <a:solidFill>
                <a:srgbClr val="545472"/>
              </a:solidFill>
              <a:latin typeface="Tahoma" panose="020B0604030504040204" pitchFamily="34" charset="0"/>
            </a:endParaRPr>
          </a:p>
        </p:txBody>
      </p:sp>
      <p:pic>
        <p:nvPicPr>
          <p:cNvPr id="1028" name="Picture 71" descr="line"/>
          <p:cNvPicPr>
            <a:picLocks noChangeAspect="1" noChangeArrowheads="1"/>
          </p:cNvPicPr>
          <p:nvPr/>
        </p:nvPicPr>
        <p:blipFill>
          <a:blip r:embed="rId15">
            <a:extLst>
              <a:ext uri="{28A0092B-C50C-407E-A947-70E740481C1C}">
                <a14:useLocalDpi xmlns:a14="http://schemas.microsoft.com/office/drawing/2010/main" val="0"/>
              </a:ext>
            </a:extLst>
          </a:blip>
          <a:srcRect r="-51111" b="46909"/>
          <a:stretch>
            <a:fillRect/>
          </a:stretch>
        </p:blipFill>
        <p:spPr bwMode="auto">
          <a:xfrm>
            <a:off x="12048068" y="2924175"/>
            <a:ext cx="143933" cy="384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0" descr="lin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3433" y="6669091"/>
            <a:ext cx="9652000" cy="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0"/>
          <p:cNvSpPr>
            <a:spLocks noGrp="1" noChangeArrowheads="1"/>
          </p:cNvSpPr>
          <p:nvPr>
            <p:ph type="title"/>
          </p:nvPr>
        </p:nvSpPr>
        <p:spPr bwMode="auto">
          <a:xfrm>
            <a:off x="1390652" y="331791"/>
            <a:ext cx="9886949"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1" name="Rectangle 31"/>
          <p:cNvSpPr>
            <a:spLocks noGrp="1" noChangeArrowheads="1"/>
          </p:cNvSpPr>
          <p:nvPr>
            <p:ph type="body" idx="1"/>
          </p:nvPr>
        </p:nvSpPr>
        <p:spPr bwMode="auto">
          <a:xfrm>
            <a:off x="912284" y="1700216"/>
            <a:ext cx="103632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129" name="Rectangle 33"/>
          <p:cNvSpPr>
            <a:spLocks noGrp="1" noChangeArrowheads="1"/>
          </p:cNvSpPr>
          <p:nvPr>
            <p:ph type="ftr" sz="quarter" idx="3"/>
          </p:nvPr>
        </p:nvSpPr>
        <p:spPr bwMode="auto">
          <a:xfrm>
            <a:off x="4165600" y="64008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0" hangingPunct="0">
              <a:defRPr kumimoji="0" sz="1050">
                <a:latin typeface="+mn-lt"/>
                <a:ea typeface="新細明體" pitchFamily="18" charset="-120"/>
              </a:defRPr>
            </a:lvl1pPr>
          </a:lstStyle>
          <a:p>
            <a:endParaRPr lang="zh-TW" altLang="en-US"/>
          </a:p>
        </p:txBody>
      </p:sp>
      <p:sp>
        <p:nvSpPr>
          <p:cNvPr id="4130" name="Rectangle 34"/>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050">
                <a:latin typeface="Arial" panose="020B0604020202020204" pitchFamily="34" charset="0"/>
              </a:defRPr>
            </a:lvl1pPr>
          </a:lstStyle>
          <a:p>
            <a:fld id="{5B0A2E34-17E6-46B6-A0CD-23734D57E7FF}" type="slidenum">
              <a:rPr lang="zh-TW" altLang="en-US" smtClean="0"/>
              <a:t>‹#›</a:t>
            </a:fld>
            <a:endParaRPr lang="zh-TW" altLang="en-US"/>
          </a:p>
        </p:txBody>
      </p:sp>
      <p:grpSp>
        <p:nvGrpSpPr>
          <p:cNvPr id="1034" name="Group 56"/>
          <p:cNvGrpSpPr>
            <a:grpSpLocks/>
          </p:cNvGrpSpPr>
          <p:nvPr/>
        </p:nvGrpSpPr>
        <p:grpSpPr bwMode="auto">
          <a:xfrm>
            <a:off x="10608733" y="6165850"/>
            <a:ext cx="1583267" cy="692150"/>
            <a:chOff x="521" y="210"/>
            <a:chExt cx="2520" cy="1504"/>
          </a:xfrm>
        </p:grpSpPr>
        <p:pic>
          <p:nvPicPr>
            <p:cNvPr id="1036" name="Picture 57" descr="未標題-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57" y="709"/>
              <a:ext cx="2268"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58" descr="未標題-1 複製"/>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 y="210"/>
              <a:ext cx="2520"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5" name="Line 84"/>
          <p:cNvSpPr>
            <a:spLocks noChangeShapeType="1"/>
          </p:cNvSpPr>
          <p:nvPr/>
        </p:nvSpPr>
        <p:spPr bwMode="auto">
          <a:xfrm rot="5400000">
            <a:off x="286809" y="1174750"/>
            <a:ext cx="1250950" cy="0"/>
          </a:xfrm>
          <a:prstGeom prst="line">
            <a:avLst/>
          </a:prstGeom>
          <a:noFill/>
          <a:ln w="38100">
            <a:solidFill>
              <a:srgbClr val="333399"/>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kumimoji="1" lang="zh-TW" altLang="en-US" sz="1350">
              <a:solidFill>
                <a:srgbClr val="545472"/>
              </a:solidFill>
              <a:latin typeface="Tahoma" panose="020B0604030504040204" pitchFamily="34" charset="0"/>
            </a:endParaRPr>
          </a:p>
        </p:txBody>
      </p:sp>
    </p:spTree>
    <p:extLst>
      <p:ext uri="{BB962C8B-B14F-4D97-AF65-F5344CB8AC3E}">
        <p14:creationId xmlns:p14="http://schemas.microsoft.com/office/powerpoint/2010/main" val="25852049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kumimoji="1" sz="3600" b="1">
          <a:solidFill>
            <a:srgbClr val="000099"/>
          </a:solidFill>
          <a:latin typeface="+mj-lt"/>
          <a:ea typeface="+mj-ea"/>
          <a:cs typeface="+mj-cs"/>
        </a:defRPr>
      </a:lvl1pPr>
      <a:lvl2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2pPr>
      <a:lvl3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3pPr>
      <a:lvl4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4pPr>
      <a:lvl5pPr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5pPr>
      <a:lvl6pPr marL="3429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6pPr>
      <a:lvl7pPr marL="6858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7pPr>
      <a:lvl8pPr marL="10287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8pPr>
      <a:lvl9pPr marL="1371600" algn="l" rtl="0" eaLnBrk="1" fontAlgn="base" hangingPunct="1">
        <a:spcBef>
          <a:spcPct val="0"/>
        </a:spcBef>
        <a:spcAft>
          <a:spcPct val="0"/>
        </a:spcAft>
        <a:defRPr kumimoji="1" sz="2700" b="1">
          <a:solidFill>
            <a:srgbClr val="000099"/>
          </a:solidFill>
          <a:latin typeface="Arial" charset="0"/>
          <a:ea typeface="新細明體" pitchFamily="18" charset="-120"/>
          <a:cs typeface="Tahoma" pitchFamily="34" charset="0"/>
        </a:defRPr>
      </a:lvl9pPr>
    </p:titleStyle>
    <p:bodyStyle>
      <a:lvl1pPr marL="257175" indent="-257175" algn="l" rtl="0" eaLnBrk="1" fontAlgn="base" hangingPunct="1">
        <a:spcBef>
          <a:spcPct val="20000"/>
        </a:spcBef>
        <a:spcAft>
          <a:spcPct val="10000"/>
        </a:spcAft>
        <a:buClr>
          <a:srgbClr val="0000FF"/>
        </a:buClr>
        <a:buFont typeface="Wingdings" panose="05000000000000000000" pitchFamily="2" charset="2"/>
        <a:buChar char="n"/>
        <a:defRPr kumimoji="1" sz="2400" b="1">
          <a:solidFill>
            <a:srgbClr val="000099"/>
          </a:solidFill>
          <a:latin typeface="+mn-lt"/>
          <a:ea typeface="+mn-ea"/>
          <a:cs typeface="+mn-cs"/>
        </a:defRPr>
      </a:lvl1pPr>
      <a:lvl2pPr marL="595313" indent="-252413" algn="l" rtl="0" eaLnBrk="1" fontAlgn="base" hangingPunct="1">
        <a:spcBef>
          <a:spcPct val="20000"/>
        </a:spcBef>
        <a:spcAft>
          <a:spcPct val="0"/>
        </a:spcAft>
        <a:buClr>
          <a:srgbClr val="0000FF"/>
        </a:buClr>
        <a:buFont typeface="Wingdings" panose="05000000000000000000" pitchFamily="2" charset="2"/>
        <a:buChar char="n"/>
        <a:defRPr kumimoji="1" sz="2000">
          <a:solidFill>
            <a:srgbClr val="990000"/>
          </a:solidFill>
          <a:latin typeface="+mn-lt"/>
          <a:ea typeface="+mn-ea"/>
          <a:cs typeface="+mn-cs"/>
        </a:defRPr>
      </a:lvl2pPr>
      <a:lvl3pPr marL="857250" indent="-171450" algn="l" rtl="0" eaLnBrk="1" fontAlgn="base" hangingPunct="1">
        <a:spcBef>
          <a:spcPct val="20000"/>
        </a:spcBef>
        <a:spcAft>
          <a:spcPct val="0"/>
        </a:spcAft>
        <a:buClr>
          <a:srgbClr val="0000FF"/>
        </a:buClr>
        <a:buFont typeface="Wingdings" panose="05000000000000000000" pitchFamily="2" charset="2"/>
        <a:buChar char="n"/>
        <a:defRPr kumimoji="1">
          <a:solidFill>
            <a:srgbClr val="0000FF"/>
          </a:solidFill>
          <a:latin typeface="+mn-lt"/>
          <a:ea typeface="+mn-ea"/>
          <a:cs typeface="+mn-cs"/>
        </a:defRPr>
      </a:lvl3pPr>
      <a:lvl4pPr marL="1200150" indent="-171450" algn="l" rtl="0" eaLnBrk="1" fontAlgn="base" hangingPunct="1">
        <a:spcBef>
          <a:spcPct val="20000"/>
        </a:spcBef>
        <a:spcAft>
          <a:spcPct val="0"/>
        </a:spcAft>
        <a:buClr>
          <a:srgbClr val="0000FF"/>
        </a:buClr>
        <a:buFont typeface="Wingdings" panose="05000000000000000000" pitchFamily="2" charset="2"/>
        <a:buChar char="n"/>
        <a:defRPr kumimoji="1" sz="1600">
          <a:solidFill>
            <a:srgbClr val="00CC00"/>
          </a:solidFill>
          <a:latin typeface="+mn-lt"/>
          <a:ea typeface="+mn-ea"/>
          <a:cs typeface="+mn-cs"/>
        </a:defRPr>
      </a:lvl4pPr>
      <a:lvl5pPr marL="1543050" indent="-171450" algn="l" rtl="0" eaLnBrk="1" fontAlgn="base" hangingPunct="1">
        <a:spcBef>
          <a:spcPct val="20000"/>
        </a:spcBef>
        <a:spcAft>
          <a:spcPct val="0"/>
        </a:spcAft>
        <a:buClr>
          <a:srgbClr val="0000FF"/>
        </a:buClr>
        <a:buFont typeface="Wingdings" panose="05000000000000000000" pitchFamily="2" charset="2"/>
        <a:buChar char="n"/>
        <a:defRPr kumimoji="1" sz="1600">
          <a:solidFill>
            <a:srgbClr val="FF3300"/>
          </a:solidFill>
          <a:latin typeface="+mn-lt"/>
          <a:ea typeface="+mn-ea"/>
          <a:cs typeface="+mn-cs"/>
        </a:defRPr>
      </a:lvl5pPr>
      <a:lvl6pPr marL="18859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6pPr>
      <a:lvl7pPr marL="22288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7pPr>
      <a:lvl8pPr marL="25717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8pPr>
      <a:lvl9pPr marL="2914650" indent="-171450" algn="l" rtl="0" eaLnBrk="1" fontAlgn="base" hangingPunct="1">
        <a:spcBef>
          <a:spcPct val="20000"/>
        </a:spcBef>
        <a:spcAft>
          <a:spcPct val="0"/>
        </a:spcAft>
        <a:buClr>
          <a:srgbClr val="0000FF"/>
        </a:buClr>
        <a:buFont typeface="Wingdings" pitchFamily="2" charset="2"/>
        <a:buChar char="n"/>
        <a:defRPr kumimoji="1" sz="1200">
          <a:solidFill>
            <a:srgbClr val="FF3300"/>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lobenewswire.com/en/news-release/2022/07/20/2482868/0/en/Advanced-Driver-Assistance-Systems-ADAS-Market-Worth-USD-75-27-Billion-by-2030-With-a-CAGR-of-13-83.html" TargetMode="External"/><Relationship Id="rId2" Type="http://schemas.openxmlformats.org/officeDocument/2006/relationships/hyperlink" Target="https://chih-sheng-huang821.medium.com/%E6%A9%9F%E5%99%A8-%E6%B7%B1%E5%BA%A6%E5%AD%B8%E7%BF%92-%E7%89%A9%E4%BB%B6%E5%81%B5%E6%B8%AC-non-maximum-suppression-nms-aa70c45adff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medium.com/@nalydadad/%E6%A6%82%E8%BF%B0-gatt-%E8%97%8D%E8%8A%BD%E5%82%B3%E8%BC%B8-9fa218ce6022" TargetMode="External"/><Relationship Id="rId13" Type="http://schemas.openxmlformats.org/officeDocument/2006/relationships/hyperlink" Target="https://www.google.com/url?q=https://microchipdeveloper.com/wireless:ble-phy-layer&amp;sa=D&amp;source=docs&amp;ust=1673182669588196&amp;usg=AOvVaw2Jbps5YJx44JmNn9vnZ1pG" TargetMode="External"/><Relationship Id="rId3" Type="http://schemas.openxmlformats.org/officeDocument/2006/relationships/hyperlink" Target="https://img.dfrobot.com.cn/wiki/5b973267c87e6f19943ab3ad/ec7dd3a55ba1d58fcbd5830ee08c0e7f.pdf" TargetMode="External"/><Relationship Id="rId7" Type="http://schemas.openxmlformats.org/officeDocument/2006/relationships/hyperlink" Target="https://hackmd.io/@ShenTengTu/SkPltNmiE?type=view" TargetMode="External"/><Relationship Id="rId12" Type="http://schemas.openxmlformats.org/officeDocument/2006/relationships/hyperlink" Target="https://www.google.com/url?q=https://www.researchgate.net/figure/3-Comparison-of-Classic-Bluetooth-and-Bluetooth-Low-Energy-BLE-46_tbl3_341913410&amp;sa=D&amp;source=docs&amp;ust=1673182669587210&amp;usg=AOvVaw286C-mlS1Na6baxvoVRs20" TargetMode="External"/><Relationship Id="rId17" Type="http://schemas.openxmlformats.org/officeDocument/2006/relationships/hyperlink" Target="https://www.google.com/url?q=https://www.mediatek.com/products/smartphones-2/mediatek-dimensity-9200&amp;sa=D&amp;source=docs&amp;ust=1673162612687754&amp;usg=AOvVaw2kINWHqJ38Ixv80xUtVhJ_" TargetMode="External"/><Relationship Id="rId2" Type="http://schemas.openxmlformats.org/officeDocument/2006/relationships/hyperlink" Target="https://www.dfrobot.com/product-2417.html" TargetMode="External"/><Relationship Id="rId16" Type="http://schemas.openxmlformats.org/officeDocument/2006/relationships/hyperlink" Target="https://www.ti.com/product/AWR2944" TargetMode="External"/><Relationship Id="rId1" Type="http://schemas.openxmlformats.org/officeDocument/2006/relationships/slideLayout" Target="../slideLayouts/slideLayout2.xml"/><Relationship Id="rId6" Type="http://schemas.openxmlformats.org/officeDocument/2006/relationships/hyperlink" Target="https://cdn2.hubspot.net/hubfs/5361756/Spec%20Sheets/Spec%20Sheet_DigiTacts%20System.pdf?__hstc=57482165.7b47cad7ed79f0c6c059ea4d87fe50ad.1672817794233.1672817794233.1672820140562.2&amp;__hssc=57482165.1.1672938130050&amp;__hsfp=2977007349&amp;hsCtaTracking=4427830a-a50d-4af1-b425-660de65748d0%7Cd684d85b-195b-4d34-a900-a1b2273652b7" TargetMode="External"/><Relationship Id="rId11" Type="http://schemas.openxmlformats.org/officeDocument/2006/relationships/hyperlink" Target="https://www.google.com/url?q=https://www.2cm.com.tw/2cm/zh-tw/market/B1C12F26DAD442478C0CACF162E9D44D&amp;sa=D&amp;source=docs&amp;ust=1673182669584944&amp;usg=AOvVaw0f5-o65bAlEki-CXWjJlKc" TargetMode="External"/><Relationship Id="rId5" Type="http://schemas.openxmlformats.org/officeDocument/2006/relationships/hyperlink" Target="https://pressureprofile.com/sensors/digitacts" TargetMode="External"/><Relationship Id="rId15" Type="http://schemas.openxmlformats.org/officeDocument/2006/relationships/hyperlink" Target="https://www.ti.com/tool/AWR2944EVM" TargetMode="External"/><Relationship Id="rId10" Type="http://schemas.openxmlformats.org/officeDocument/2006/relationships/hyperlink" Target="https://www.ti.com.cn/cn/lit/an/swra715/swra715.pdf?ts=1656944702493" TargetMode="External"/><Relationship Id="rId4" Type="http://schemas.openxmlformats.org/officeDocument/2006/relationships/hyperlink" Target="https://img.dfrobot.com.cn/wiki/5b973267c87e6f19943ab3ad/b5b08fe2ea631f0becdfa0c15db88c4a.pdf" TargetMode="External"/><Relationship Id="rId9" Type="http://schemas.openxmlformats.org/officeDocument/2006/relationships/hyperlink" Target="https://ithelp.ithome.com.tw/articles/10224000" TargetMode="External"/><Relationship Id="rId14" Type="http://schemas.openxmlformats.org/officeDocument/2006/relationships/hyperlink" Target="https://www.google.com/url?q=https://wifivitae.com/2020/05/01/ble-overview/&amp;sa=D&amp;source=docs&amp;ust=1673182669589151&amp;usg=AOvVaw1H1vFanYuqYRZzRHYsZyBz"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7"/>
          <p:cNvSpPr>
            <a:spLocks noGrp="1"/>
          </p:cNvSpPr>
          <p:nvPr>
            <p:ph type="ctrTitle"/>
          </p:nvPr>
        </p:nvSpPr>
        <p:spPr/>
        <p:txBody>
          <a:bodyPr/>
          <a:lstStyle/>
          <a:p>
            <a:r>
              <a:rPr lang="en-US" altLang="zh-TW"/>
              <a:t>Advanced </a:t>
            </a:r>
            <a:r>
              <a:rPr lang="en-US" altLang="zh-TW" err="1"/>
              <a:t>Dashcam</a:t>
            </a:r>
            <a:r>
              <a:rPr lang="en-US" altLang="zh-TW"/>
              <a:t> Assistance System</a:t>
            </a:r>
            <a:endParaRPr lang="zh-TW" altLang="en-US"/>
          </a:p>
        </p:txBody>
      </p:sp>
      <p:sp>
        <p:nvSpPr>
          <p:cNvPr id="9" name="副標題 8"/>
          <p:cNvSpPr>
            <a:spLocks noGrp="1"/>
          </p:cNvSpPr>
          <p:nvPr>
            <p:ph type="subTitle" idx="1"/>
          </p:nvPr>
        </p:nvSpPr>
        <p:spPr>
          <a:xfrm>
            <a:off x="1828800" y="4100516"/>
            <a:ext cx="8534400" cy="2302346"/>
          </a:xfrm>
        </p:spPr>
        <p:txBody>
          <a:bodyPr/>
          <a:lstStyle/>
          <a:p>
            <a:r>
              <a:rPr lang="en-US" altLang="zh-TW" sz="1600"/>
              <a:t>Group 2</a:t>
            </a:r>
          </a:p>
          <a:p>
            <a:r>
              <a:rPr lang="en-US" altLang="zh-TW" sz="1600"/>
              <a:t>110064533 </a:t>
            </a:r>
            <a:r>
              <a:rPr lang="zh-TW" altLang="en-US" sz="1600"/>
              <a:t>陳劭珩</a:t>
            </a:r>
          </a:p>
          <a:p>
            <a:r>
              <a:rPr lang="en-US" altLang="zh-TW" sz="1600"/>
              <a:t>111061537 </a:t>
            </a:r>
            <a:r>
              <a:rPr lang="zh-TW" altLang="en-US" sz="1600"/>
              <a:t>洪子晴</a:t>
            </a:r>
          </a:p>
          <a:p>
            <a:r>
              <a:rPr lang="en-US" altLang="zh-TW" sz="1600"/>
              <a:t>111062574 </a:t>
            </a:r>
            <a:r>
              <a:rPr lang="zh-TW" altLang="en-US" sz="1600"/>
              <a:t>徐瑞憫</a:t>
            </a:r>
          </a:p>
          <a:p>
            <a:r>
              <a:rPr lang="en-US" altLang="zh-TW" sz="1600"/>
              <a:t>111064537 </a:t>
            </a:r>
            <a:r>
              <a:rPr lang="zh-TW" altLang="en-US" sz="1600"/>
              <a:t>林亭君</a:t>
            </a:r>
          </a:p>
          <a:p>
            <a:r>
              <a:rPr lang="en-US" altLang="zh-TW" sz="1600"/>
              <a:t>111065515 </a:t>
            </a:r>
            <a:r>
              <a:rPr lang="zh-TW" altLang="en-US" sz="1600"/>
              <a:t>鄭皓姿</a:t>
            </a:r>
          </a:p>
          <a:p>
            <a:endParaRPr lang="zh-TW" altLang="en-US"/>
          </a:p>
          <a:p>
            <a:endParaRPr lang="zh-TW" altLang="en-US"/>
          </a:p>
        </p:txBody>
      </p:sp>
      <p:sp>
        <p:nvSpPr>
          <p:cNvPr id="10" name="投影片編號版面配置區 9"/>
          <p:cNvSpPr>
            <a:spLocks noGrp="1"/>
          </p:cNvSpPr>
          <p:nvPr>
            <p:ph type="sldNum" sz="quarter" idx="4294967295"/>
          </p:nvPr>
        </p:nvSpPr>
        <p:spPr>
          <a:xfrm>
            <a:off x="9448800" y="6356350"/>
            <a:ext cx="2743200" cy="365125"/>
          </a:xfrm>
        </p:spPr>
        <p:txBody>
          <a:bodyPr/>
          <a:lstStyle/>
          <a:p>
            <a:fld id="{5B0A2E34-17E6-46B6-A0CD-23734D57E7FF}" type="slidenum">
              <a:rPr lang="zh-TW" altLang="en-US" smtClean="0"/>
              <a:t>1</a:t>
            </a:fld>
            <a:endParaRPr lang="zh-TW" altLang="en-US"/>
          </a:p>
        </p:txBody>
      </p:sp>
    </p:spTree>
    <p:extLst>
      <p:ext uri="{BB962C8B-B14F-4D97-AF65-F5344CB8AC3E}">
        <p14:creationId xmlns:p14="http://schemas.microsoft.com/office/powerpoint/2010/main" val="259212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System Specification - 1</a:t>
            </a:r>
            <a:endParaRPr lang="zh-TW" altLang="en-US"/>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10</a:t>
            </a:fld>
            <a:endParaRPr lang="zh-TW" altLang="en-US"/>
          </a:p>
        </p:txBody>
      </p:sp>
      <p:sp>
        <p:nvSpPr>
          <p:cNvPr id="14" name="內容版面配置區 13">
            <a:extLst>
              <a:ext uri="{FF2B5EF4-FFF2-40B4-BE49-F238E27FC236}">
                <a16:creationId xmlns:a16="http://schemas.microsoft.com/office/drawing/2014/main" id="{CFC75EAF-4139-E99E-C6D7-F29AEA75229A}"/>
              </a:ext>
            </a:extLst>
          </p:cNvPr>
          <p:cNvSpPr>
            <a:spLocks noGrp="1"/>
          </p:cNvSpPr>
          <p:nvPr>
            <p:ph idx="1"/>
          </p:nvPr>
        </p:nvSpPr>
        <p:spPr/>
        <p:txBody>
          <a:bodyPr/>
          <a:lstStyle/>
          <a:p>
            <a:r>
              <a:rPr lang="zh-TW" altLang="en-US">
                <a:cs typeface="Times New Roman"/>
              </a:rPr>
              <a:t>Main Processor</a:t>
            </a:r>
          </a:p>
          <a:p>
            <a:pPr marL="594995" lvl="1" indent="-252095"/>
            <a:r>
              <a:rPr lang="zh-TW" altLang="en-US">
                <a:cs typeface="Times New Roman"/>
              </a:rPr>
              <a:t>MediaTek </a:t>
            </a:r>
            <a:r>
              <a:rPr lang="en-US" altLang="zh-TW" err="1">
                <a:ea typeface="+mn-lt"/>
                <a:cs typeface="+mn-lt"/>
              </a:rPr>
              <a:t>Dimensity</a:t>
            </a:r>
            <a:r>
              <a:rPr lang="en-US" altLang="zh-TW">
                <a:ea typeface="+mn-lt"/>
                <a:cs typeface="+mn-lt"/>
              </a:rPr>
              <a:t> 9200</a:t>
            </a:r>
          </a:p>
          <a:p>
            <a:r>
              <a:rPr lang="zh-TW" altLang="en-US">
                <a:cs typeface="Times New Roman"/>
              </a:rPr>
              <a:t>Radar Processor</a:t>
            </a:r>
          </a:p>
          <a:p>
            <a:pPr marL="594995" lvl="1" indent="-252095"/>
            <a:r>
              <a:rPr lang="en-US" altLang="zh-TW">
                <a:cs typeface="Times New Roman"/>
              </a:rPr>
              <a:t>ARM </a:t>
            </a:r>
            <a:r>
              <a:rPr lang="en-US">
                <a:ea typeface="+mn-lt"/>
                <a:cs typeface="+mn-lt"/>
              </a:rPr>
              <a:t>Cortex-R5F</a:t>
            </a:r>
            <a:endParaRPr lang="zh-TW">
              <a:cs typeface="Times New Roman"/>
            </a:endParaRPr>
          </a:p>
          <a:p>
            <a:pPr marL="594995" lvl="1" indent="-252095"/>
            <a:r>
              <a:rPr lang="en-US">
                <a:ea typeface="+mn-lt"/>
                <a:cs typeface="+mn-lt"/>
              </a:rPr>
              <a:t>TI DSP C66x</a:t>
            </a:r>
            <a:endParaRPr lang="en-US" altLang="zh-TW">
              <a:cs typeface="Times New Roman"/>
            </a:endParaRPr>
          </a:p>
          <a:p>
            <a:r>
              <a:rPr lang="zh-TW" altLang="en-US">
                <a:cs typeface="Times New Roman"/>
              </a:rPr>
              <a:t>Camera </a:t>
            </a:r>
          </a:p>
          <a:p>
            <a:pPr marL="594995" lvl="1" indent="-252095"/>
            <a:r>
              <a:rPr lang="zh-TW">
                <a:ea typeface="+mn-lt"/>
                <a:cs typeface="+mn-lt"/>
              </a:rPr>
              <a:t>Three 1080p cameras w/ 120 dB of dynamic range: dual-cam 360° vision </a:t>
            </a:r>
            <a:endParaRPr lang="zh-TW" altLang="en-US">
              <a:cs typeface="Times New Roman"/>
            </a:endParaRPr>
          </a:p>
          <a:p>
            <a:pPr marL="594995" lvl="1" indent="-252095"/>
            <a:r>
              <a:rPr lang="en-US" altLang="zh-TW">
                <a:ea typeface="+mn-lt"/>
                <a:cs typeface="+mn-lt"/>
              </a:rPr>
              <a:t>One</a:t>
            </a:r>
            <a:r>
              <a:rPr lang="zh-TW" altLang="en-US">
                <a:ea typeface="+mn-lt"/>
                <a:cs typeface="+mn-lt"/>
              </a:rPr>
              <a:t> </a:t>
            </a:r>
            <a:r>
              <a:rPr lang="en-US" altLang="zh-TW">
                <a:ea typeface="+mn-lt"/>
                <a:cs typeface="+mn-lt"/>
              </a:rPr>
              <a:t>narrow</a:t>
            </a:r>
            <a:r>
              <a:rPr lang="zh-TW" altLang="en-US">
                <a:ea typeface="+mn-lt"/>
                <a:cs typeface="+mn-lt"/>
              </a:rPr>
              <a:t> </a:t>
            </a:r>
            <a:r>
              <a:rPr lang="en-US" altLang="zh-TW">
                <a:ea typeface="+mn-lt"/>
                <a:cs typeface="+mn-lt"/>
              </a:rPr>
              <a:t>camera</a:t>
            </a:r>
            <a:r>
              <a:rPr lang="zh-TW" altLang="en-US">
                <a:ea typeface="+mn-lt"/>
                <a:cs typeface="+mn-lt"/>
              </a:rPr>
              <a:t> </a:t>
            </a:r>
            <a:r>
              <a:rPr lang="en-US" altLang="zh-TW">
                <a:ea typeface="+mn-lt"/>
                <a:cs typeface="+mn-lt"/>
              </a:rPr>
              <a:t>to</a:t>
            </a:r>
            <a:r>
              <a:rPr lang="zh-TW" altLang="en-US">
                <a:ea typeface="+mn-lt"/>
                <a:cs typeface="+mn-lt"/>
              </a:rPr>
              <a:t> </a:t>
            </a:r>
            <a:r>
              <a:rPr lang="en-US" altLang="zh-TW">
                <a:ea typeface="+mn-lt"/>
                <a:cs typeface="+mn-lt"/>
              </a:rPr>
              <a:t>see</a:t>
            </a:r>
            <a:r>
              <a:rPr lang="zh-TW" altLang="en-US">
                <a:ea typeface="+mn-lt"/>
                <a:cs typeface="+mn-lt"/>
              </a:rPr>
              <a:t> </a:t>
            </a:r>
            <a:r>
              <a:rPr lang="en-US" altLang="zh-TW">
                <a:ea typeface="+mn-lt"/>
                <a:cs typeface="+mn-lt"/>
              </a:rPr>
              <a:t>far-away</a:t>
            </a:r>
            <a:r>
              <a:rPr lang="zh-TW" altLang="en-US">
                <a:ea typeface="+mn-lt"/>
                <a:cs typeface="+mn-lt"/>
              </a:rPr>
              <a:t> </a:t>
            </a:r>
            <a:r>
              <a:rPr lang="en-US" altLang="zh-TW">
                <a:ea typeface="+mn-lt"/>
                <a:cs typeface="+mn-lt"/>
              </a:rPr>
              <a:t>objects</a:t>
            </a:r>
            <a:endParaRPr lang="zh-TW">
              <a:cs typeface="Times New Roman"/>
            </a:endParaRPr>
          </a:p>
          <a:p>
            <a:r>
              <a:rPr lang="zh-TW" altLang="en-US">
                <a:cs typeface="Times New Roman"/>
              </a:rPr>
              <a:t>Storage </a:t>
            </a:r>
          </a:p>
          <a:p>
            <a:pPr marL="594995" lvl="1" indent="-252095"/>
            <a:r>
              <a:rPr lang="zh-TW">
                <a:ea typeface="+mn-lt"/>
                <a:cs typeface="+mn-lt"/>
              </a:rPr>
              <a:t>32 GB built-in storage</a:t>
            </a:r>
          </a:p>
          <a:p>
            <a:pPr marL="594995" lvl="1" indent="-252095"/>
            <a:r>
              <a:rPr lang="en-US" altLang="zh-TW">
                <a:ea typeface="+mn-lt"/>
                <a:cs typeface="+mn-lt"/>
              </a:rPr>
              <a:t>1TB</a:t>
            </a:r>
            <a:r>
              <a:rPr lang="zh-TW" altLang="en-US">
                <a:ea typeface="+mn-lt"/>
                <a:cs typeface="+mn-lt"/>
              </a:rPr>
              <a:t> </a:t>
            </a:r>
            <a:r>
              <a:rPr lang="en-US" altLang="zh-TW">
                <a:ea typeface="+mn-lt"/>
                <a:cs typeface="+mn-lt"/>
              </a:rPr>
              <a:t>Samsung</a:t>
            </a:r>
            <a:r>
              <a:rPr lang="zh-TW" altLang="en-US">
                <a:ea typeface="+mn-lt"/>
                <a:cs typeface="+mn-lt"/>
              </a:rPr>
              <a:t> </a:t>
            </a:r>
            <a:r>
              <a:rPr lang="en-US" altLang="zh-TW">
                <a:ea typeface="+mn-lt"/>
                <a:cs typeface="+mn-lt"/>
              </a:rPr>
              <a:t>980</a:t>
            </a:r>
            <a:r>
              <a:rPr lang="zh-TW" altLang="en-US">
                <a:ea typeface="+mn-lt"/>
                <a:cs typeface="+mn-lt"/>
              </a:rPr>
              <a:t> </a:t>
            </a:r>
            <a:r>
              <a:rPr lang="en-US" altLang="zh-TW" err="1">
                <a:ea typeface="+mn-lt"/>
                <a:cs typeface="+mn-lt"/>
              </a:rPr>
              <a:t>NVMe</a:t>
            </a:r>
            <a:r>
              <a:rPr lang="zh-TW" altLang="en-US">
                <a:ea typeface="+mn-lt"/>
                <a:cs typeface="+mn-lt"/>
              </a:rPr>
              <a:t> </a:t>
            </a:r>
            <a:r>
              <a:rPr lang="en-US" altLang="zh-TW">
                <a:ea typeface="+mn-lt"/>
                <a:cs typeface="+mn-lt"/>
              </a:rPr>
              <a:t>SSD</a:t>
            </a:r>
            <a:endParaRPr lang="zh-TW" altLang="en-US">
              <a:ea typeface="+mn-lt"/>
              <a:cs typeface="+mn-lt"/>
            </a:endParaRPr>
          </a:p>
          <a:p>
            <a:endParaRPr lang="zh-TW" altLang="en-US">
              <a:ea typeface="+mn-lt"/>
              <a:cs typeface="+mn-lt"/>
            </a:endParaRPr>
          </a:p>
        </p:txBody>
      </p:sp>
    </p:spTree>
    <p:extLst>
      <p:ext uri="{BB962C8B-B14F-4D97-AF65-F5344CB8AC3E}">
        <p14:creationId xmlns:p14="http://schemas.microsoft.com/office/powerpoint/2010/main" val="474432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System Specification - 2</a:t>
            </a:r>
            <a:endParaRPr lang="zh-TW" altLang="en-US"/>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11</a:t>
            </a:fld>
            <a:endParaRPr lang="zh-TW" altLang="en-US"/>
          </a:p>
        </p:txBody>
      </p:sp>
      <p:sp>
        <p:nvSpPr>
          <p:cNvPr id="14" name="內容版面配置區 13">
            <a:extLst>
              <a:ext uri="{FF2B5EF4-FFF2-40B4-BE49-F238E27FC236}">
                <a16:creationId xmlns:a16="http://schemas.microsoft.com/office/drawing/2014/main" id="{CFC75EAF-4139-E99E-C6D7-F29AEA75229A}"/>
              </a:ext>
            </a:extLst>
          </p:cNvPr>
          <p:cNvSpPr>
            <a:spLocks noGrp="1"/>
          </p:cNvSpPr>
          <p:nvPr>
            <p:ph idx="1"/>
          </p:nvPr>
        </p:nvSpPr>
        <p:spPr>
          <a:xfrm>
            <a:off x="912284" y="1714593"/>
            <a:ext cx="10370388" cy="4900432"/>
          </a:xfrm>
        </p:spPr>
        <p:txBody>
          <a:bodyPr/>
          <a:lstStyle/>
          <a:p>
            <a:r>
              <a:rPr lang="zh-TW">
                <a:ea typeface="新細明體"/>
                <a:cs typeface="+mn-lt"/>
              </a:rPr>
              <a:t>Connectivity</a:t>
            </a:r>
            <a:endParaRPr lang="en-US" altLang="zh-TW" b="0">
              <a:ea typeface="+mn-lt"/>
              <a:cs typeface="+mn-lt"/>
            </a:endParaRPr>
          </a:p>
          <a:p>
            <a:pPr marL="594995" lvl="1" indent="-252095"/>
            <a:r>
              <a:rPr lang="en-US">
                <a:ea typeface="+mn-lt"/>
                <a:cs typeface="+mn-lt"/>
              </a:rPr>
              <a:t>Cellular Technologies</a:t>
            </a:r>
            <a:endParaRPr lang="en-US" altLang="zh-TW" b="1">
              <a:solidFill>
                <a:srgbClr val="000099"/>
              </a:solidFill>
              <a:ea typeface="新細明體"/>
              <a:cs typeface="+mn-lt"/>
            </a:endParaRPr>
          </a:p>
          <a:p>
            <a:pPr lvl="2"/>
            <a:r>
              <a:rPr lang="en-US" sz="1600">
                <a:ea typeface="+mn-lt"/>
                <a:cs typeface="+mn-lt"/>
              </a:rPr>
              <a:t> FR1: Sub-6GHz</a:t>
            </a:r>
            <a:endParaRPr lang="en-US" sz="1600">
              <a:ea typeface="新細明體"/>
              <a:cs typeface="+mn-lt"/>
            </a:endParaRPr>
          </a:p>
          <a:p>
            <a:pPr lvl="2"/>
            <a:r>
              <a:rPr lang="en-US" sz="1600">
                <a:ea typeface="新細明體"/>
                <a:cs typeface="+mn-lt"/>
              </a:rPr>
              <a:t> FR2: </a:t>
            </a:r>
            <a:r>
              <a:rPr lang="en-US" sz="1600" err="1">
                <a:ea typeface="+mn-lt"/>
                <a:cs typeface="+mn-lt"/>
              </a:rPr>
              <a:t>mmWave</a:t>
            </a:r>
          </a:p>
          <a:p>
            <a:pPr lvl="2"/>
            <a:r>
              <a:rPr lang="en-US" sz="1600">
                <a:ea typeface="新細明體"/>
                <a:cs typeface="+mn-lt"/>
              </a:rPr>
              <a:t> LTE, </a:t>
            </a:r>
            <a:r>
              <a:rPr lang="en-US" sz="1600">
                <a:ea typeface="+mn-lt"/>
                <a:cs typeface="+mn-lt"/>
              </a:rPr>
              <a:t>GSM</a:t>
            </a:r>
          </a:p>
          <a:p>
            <a:pPr marL="594995" lvl="1" indent="-252095"/>
            <a:r>
              <a:rPr lang="en-US" altLang="zh-TW">
                <a:ea typeface="新細明體"/>
                <a:cs typeface="+mn-lt"/>
              </a:rPr>
              <a:t>Wi-Fi</a:t>
            </a:r>
          </a:p>
          <a:p>
            <a:pPr marL="594995" lvl="1" indent="-252095"/>
            <a:r>
              <a:rPr lang="en-US" altLang="zh-TW">
                <a:ea typeface="新細明體"/>
                <a:cs typeface="+mn-lt"/>
              </a:rPr>
              <a:t>Bluetooth</a:t>
            </a:r>
          </a:p>
          <a:p>
            <a:pPr marL="594995" lvl="1" indent="-252095"/>
            <a:r>
              <a:rPr lang="en-US">
                <a:ea typeface="+mn-lt"/>
                <a:cs typeface="+mn-lt"/>
              </a:rPr>
              <a:t>High-Precision GNSS</a:t>
            </a:r>
            <a:endParaRPr lang="en-US" altLang="zh-TW">
              <a:ea typeface="新細明體"/>
              <a:cs typeface="+mn-lt"/>
            </a:endParaRPr>
          </a:p>
          <a:p>
            <a:pPr lvl="2"/>
            <a:r>
              <a:rPr lang="en-US" sz="1600">
                <a:ea typeface="+mn-lt"/>
                <a:cs typeface="+mn-lt"/>
              </a:rPr>
              <a:t> GPS</a:t>
            </a:r>
            <a:endParaRPr lang="en-US" altLang="zh-TW" sz="1600">
              <a:ea typeface="新細明體"/>
              <a:cs typeface="+mn-lt"/>
            </a:endParaRPr>
          </a:p>
          <a:p>
            <a:pPr lvl="2"/>
            <a:r>
              <a:rPr lang="en-US" sz="1600">
                <a:ea typeface="+mn-lt"/>
                <a:cs typeface="+mn-lt"/>
              </a:rPr>
              <a:t> </a:t>
            </a:r>
            <a:r>
              <a:rPr lang="en-US" sz="1600" err="1">
                <a:ea typeface="+mn-lt"/>
                <a:cs typeface="+mn-lt"/>
              </a:rPr>
              <a:t>BeiDou</a:t>
            </a:r>
            <a:endParaRPr lang="en-US" sz="1600" err="1">
              <a:ea typeface="新細明體"/>
              <a:cs typeface="+mn-lt"/>
            </a:endParaRPr>
          </a:p>
          <a:p>
            <a:pPr lvl="2"/>
            <a:r>
              <a:rPr lang="en-US" sz="1600">
                <a:ea typeface="+mn-lt"/>
                <a:cs typeface="+mn-lt"/>
              </a:rPr>
              <a:t> </a:t>
            </a:r>
            <a:r>
              <a:rPr lang="en-US" sz="1600" err="1">
                <a:ea typeface="+mn-lt"/>
                <a:cs typeface="+mn-lt"/>
              </a:rPr>
              <a:t>Glonass</a:t>
            </a:r>
            <a:endParaRPr lang="en-US" altLang="zh-TW" sz="1600" err="1">
              <a:ea typeface="新細明體"/>
              <a:cs typeface="+mn-lt"/>
            </a:endParaRPr>
          </a:p>
          <a:p>
            <a:r>
              <a:rPr lang="zh-TW" altLang="en-US">
                <a:ea typeface="新細明體"/>
                <a:cs typeface="+mn-lt"/>
              </a:rPr>
              <a:t>Nightvision</a:t>
            </a:r>
          </a:p>
          <a:p>
            <a:pPr marL="594995" lvl="1" indent="-252095"/>
            <a:r>
              <a:rPr lang="en-US">
                <a:ea typeface="+mn-lt"/>
                <a:cs typeface="+mn-lt"/>
              </a:rPr>
              <a:t>IR LEDs for interior night-vision monitoring</a:t>
            </a:r>
          </a:p>
          <a:p>
            <a:pPr marL="594995" lvl="1" indent="-252095"/>
            <a:r>
              <a:rPr lang="en-US" altLang="zh-TW">
                <a:ea typeface="新細明體"/>
                <a:cs typeface="+mn-lt"/>
              </a:rPr>
              <a:t>Radar Sensor</a:t>
            </a:r>
          </a:p>
        </p:txBody>
      </p:sp>
    </p:spTree>
    <p:extLst>
      <p:ext uri="{BB962C8B-B14F-4D97-AF65-F5344CB8AC3E}">
        <p14:creationId xmlns:p14="http://schemas.microsoft.com/office/powerpoint/2010/main" val="4273529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a:xfrm>
            <a:off x="912284" y="1712707"/>
            <a:ext cx="10369445" cy="4916696"/>
          </a:xfrm>
        </p:spPr>
        <p:txBody>
          <a:bodyPr/>
          <a:lstStyle/>
          <a:p>
            <a:r>
              <a:rPr lang="en-US" altLang="zh-TW">
                <a:solidFill>
                  <a:schemeClr val="accent2">
                    <a:lumMod val="75000"/>
                  </a:schemeClr>
                </a:solidFill>
              </a:rPr>
              <a:t>Introduction</a:t>
            </a:r>
          </a:p>
          <a:p>
            <a:r>
              <a:rPr lang="en-US" altLang="zh-TW">
                <a:solidFill>
                  <a:schemeClr val="accent2">
                    <a:lumMod val="75000"/>
                  </a:schemeClr>
                </a:solidFill>
                <a:cs typeface="Times New Roman"/>
              </a:rPr>
              <a:t>Motivations</a:t>
            </a:r>
            <a:endParaRPr lang="en-US" altLang="zh-TW">
              <a:solidFill>
                <a:schemeClr val="accent2">
                  <a:lumMod val="75000"/>
                </a:schemeClr>
              </a:solidFill>
            </a:endParaRPr>
          </a:p>
          <a:p>
            <a:r>
              <a:rPr lang="en-US" altLang="zh-TW">
                <a:solidFill>
                  <a:schemeClr val="accent2">
                    <a:lumMod val="75000"/>
                  </a:schemeClr>
                </a:solidFill>
              </a:rPr>
              <a:t>System Architecture</a:t>
            </a:r>
            <a:endParaRPr lang="en-US" altLang="zh-TW">
              <a:solidFill>
                <a:schemeClr val="accent2">
                  <a:lumMod val="75000"/>
                </a:schemeClr>
              </a:solidFill>
              <a:cs typeface="Times New Roman"/>
            </a:endParaRPr>
          </a:p>
          <a:p>
            <a:r>
              <a:rPr lang="en-US" altLang="zh-TW"/>
              <a:t>Technology</a:t>
            </a:r>
          </a:p>
          <a:p>
            <a:pPr lvl="1"/>
            <a:r>
              <a:rPr lang="en-US" altLang="zh-TW">
                <a:cs typeface="Times New Roman"/>
              </a:rPr>
              <a:t>Sensor</a:t>
            </a:r>
          </a:p>
          <a:p>
            <a:pPr lvl="1"/>
            <a:r>
              <a:rPr lang="en-US" altLang="zh-TW">
                <a:cs typeface="Times New Roman"/>
              </a:rPr>
              <a:t>Main Chip</a:t>
            </a:r>
          </a:p>
          <a:p>
            <a:pPr lvl="1"/>
            <a:r>
              <a:rPr lang="en-US" altLang="zh-TW">
                <a:cs typeface="Times New Roman"/>
              </a:rPr>
              <a:t>Bluetooth Low Energy 4.0</a:t>
            </a:r>
          </a:p>
          <a:p>
            <a:r>
              <a:rPr lang="en-US" altLang="zh-TW">
                <a:solidFill>
                  <a:schemeClr val="accent2">
                    <a:lumMod val="75000"/>
                  </a:schemeClr>
                </a:solidFill>
              </a:rPr>
              <a:t>Global Market Analysis</a:t>
            </a:r>
            <a:endParaRPr lang="en-US" altLang="zh-TW">
              <a:solidFill>
                <a:schemeClr val="accent2">
                  <a:lumMod val="75000"/>
                </a:schemeClr>
              </a:solidFill>
              <a:cs typeface="Times New Roman"/>
            </a:endParaRPr>
          </a:p>
          <a:p>
            <a:r>
              <a:rPr lang="en-US" altLang="zh-TW">
                <a:solidFill>
                  <a:schemeClr val="accent2">
                    <a:lumMod val="75000"/>
                  </a:schemeClr>
                </a:solidFill>
              </a:rPr>
              <a:t>Reference</a:t>
            </a:r>
            <a:endParaRPr lang="en-US" altLang="zh-TW">
              <a:solidFill>
                <a:schemeClr val="accent2">
                  <a:lumMod val="75000"/>
                </a:schemeClr>
              </a:solidFill>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12</a:t>
            </a:fld>
            <a:endParaRPr lang="zh-TW" altLang="en-US"/>
          </a:p>
        </p:txBody>
      </p:sp>
    </p:spTree>
    <p:extLst>
      <p:ext uri="{BB962C8B-B14F-4D97-AF65-F5344CB8AC3E}">
        <p14:creationId xmlns:p14="http://schemas.microsoft.com/office/powerpoint/2010/main" val="1324105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Radar Sensor</a:t>
            </a:r>
            <a:endParaRPr lang="zh-TW" altLang="en-US"/>
          </a:p>
        </p:txBody>
      </p:sp>
      <p:sp>
        <p:nvSpPr>
          <p:cNvPr id="3" name="內容版面配置區 2"/>
          <p:cNvSpPr>
            <a:spLocks noGrp="1"/>
          </p:cNvSpPr>
          <p:nvPr>
            <p:ph idx="1"/>
          </p:nvPr>
        </p:nvSpPr>
        <p:spPr>
          <a:xfrm>
            <a:off x="912284" y="1714593"/>
            <a:ext cx="4339086" cy="3153584"/>
          </a:xfrm>
        </p:spPr>
        <p:txBody>
          <a:bodyPr/>
          <a:lstStyle/>
          <a:p>
            <a:r>
              <a:rPr lang="zh-TW" altLang="en-US">
                <a:cs typeface="Times New Roman"/>
              </a:rPr>
              <a:t>TI AWR 2944</a:t>
            </a:r>
          </a:p>
          <a:p>
            <a:pPr marL="594995" lvl="1" indent="-252095"/>
            <a:r>
              <a:rPr lang="en-US" b="1">
                <a:ea typeface="+mn-lt"/>
                <a:cs typeface="+mn-lt"/>
              </a:rPr>
              <a:t>76-81 GHz</a:t>
            </a:r>
            <a:r>
              <a:rPr lang="en-US">
                <a:ea typeface="+mn-lt"/>
                <a:cs typeface="+mn-lt"/>
              </a:rPr>
              <a:t> </a:t>
            </a:r>
            <a:r>
              <a:rPr lang="en-US" err="1">
                <a:ea typeface="+mn-lt"/>
                <a:cs typeface="+mn-lt"/>
              </a:rPr>
              <a:t>mmwave</a:t>
            </a:r>
            <a:r>
              <a:rPr lang="en-US">
                <a:ea typeface="+mn-lt"/>
                <a:cs typeface="+mn-lt"/>
              </a:rPr>
              <a:t> radar sensor</a:t>
            </a:r>
          </a:p>
          <a:p>
            <a:pPr marL="594995" lvl="1" indent="-252095"/>
            <a:r>
              <a:rPr lang="en-US">
                <a:ea typeface="+mn-lt"/>
                <a:cs typeface="+mn-lt"/>
              </a:rPr>
              <a:t>four-transmit four-receive antenna</a:t>
            </a:r>
          </a:p>
          <a:p>
            <a:pPr marL="594995" lvl="1" indent="-252095"/>
            <a:r>
              <a:rPr lang="en-US">
                <a:ea typeface="+mn-lt"/>
                <a:cs typeface="+mn-lt"/>
              </a:rPr>
              <a:t>On-chip </a:t>
            </a:r>
            <a:r>
              <a:rPr lang="en-US" b="1">
                <a:ea typeface="+mn-lt"/>
                <a:cs typeface="+mn-lt"/>
              </a:rPr>
              <a:t>C66x DSP</a:t>
            </a:r>
            <a:r>
              <a:rPr lang="en-US">
                <a:ea typeface="+mn-lt"/>
                <a:cs typeface="+mn-lt"/>
              </a:rPr>
              <a:t> core and </a:t>
            </a:r>
            <a:r>
              <a:rPr lang="en-US" b="1">
                <a:ea typeface="+mn-lt"/>
                <a:cs typeface="+mn-lt"/>
              </a:rPr>
              <a:t>ARM Cortex-R5F</a:t>
            </a:r>
            <a:r>
              <a:rPr lang="en-US">
                <a:ea typeface="+mn-lt"/>
                <a:cs typeface="+mn-lt"/>
              </a:rPr>
              <a:t> controller</a:t>
            </a:r>
          </a:p>
          <a:p>
            <a:pPr marL="594995" lvl="1" indent="-252095"/>
            <a:r>
              <a:rPr lang="en-US">
                <a:ea typeface="+mn-lt"/>
                <a:cs typeface="+mn-lt"/>
              </a:rPr>
              <a:t>On-chip </a:t>
            </a:r>
            <a:r>
              <a:rPr lang="en-US" b="1">
                <a:ea typeface="+mn-lt"/>
                <a:cs typeface="+mn-lt"/>
              </a:rPr>
              <a:t>hardware accelerator</a:t>
            </a:r>
            <a:r>
              <a:rPr lang="en-US">
                <a:ea typeface="+mn-lt"/>
                <a:cs typeface="+mn-lt"/>
              </a:rPr>
              <a:t> for FFT</a:t>
            </a:r>
            <a:endParaRPr lang="en-US">
              <a:cs typeface="Times New Roman"/>
            </a:endParaRPr>
          </a:p>
          <a:p>
            <a:pPr marL="594995" lvl="1" indent="-252095"/>
            <a:endParaRPr lang="zh-TW" altLang="en-US" b="0">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13</a:t>
            </a:fld>
            <a:endParaRPr lang="zh-TW" altLang="en-US"/>
          </a:p>
        </p:txBody>
      </p:sp>
      <p:graphicFrame>
        <p:nvGraphicFramePr>
          <p:cNvPr id="6" name="表格 5">
            <a:extLst>
              <a:ext uri="{FF2B5EF4-FFF2-40B4-BE49-F238E27FC236}">
                <a16:creationId xmlns:a16="http://schemas.microsoft.com/office/drawing/2014/main" id="{EF4C95D5-C756-A43D-D2D7-50034E84CF7F}"/>
              </a:ext>
            </a:extLst>
          </p:cNvPr>
          <p:cNvGraphicFramePr>
            <a:graphicFrameLocks noGrp="1"/>
          </p:cNvGraphicFramePr>
          <p:nvPr>
            <p:extLst>
              <p:ext uri="{D42A27DB-BD31-4B8C-83A1-F6EECF244321}">
                <p14:modId xmlns:p14="http://schemas.microsoft.com/office/powerpoint/2010/main" val="1328049417"/>
              </p:ext>
            </p:extLst>
          </p:nvPr>
        </p:nvGraphicFramePr>
        <p:xfrm>
          <a:off x="5398698" y="2120660"/>
          <a:ext cx="6060278" cy="3666225"/>
        </p:xfrm>
        <a:graphic>
          <a:graphicData uri="http://schemas.openxmlformats.org/drawingml/2006/table">
            <a:tbl>
              <a:tblPr firstRow="1" firstCol="1" bandRow="1">
                <a:tableStyleId>{5C22544A-7EE6-4342-B048-85BDC9FD1C3A}</a:tableStyleId>
              </a:tblPr>
              <a:tblGrid>
                <a:gridCol w="3220528">
                  <a:extLst>
                    <a:ext uri="{9D8B030D-6E8A-4147-A177-3AD203B41FA5}">
                      <a16:colId xmlns:a16="http://schemas.microsoft.com/office/drawing/2014/main" val="2029416456"/>
                    </a:ext>
                  </a:extLst>
                </a:gridCol>
                <a:gridCol w="2839750">
                  <a:extLst>
                    <a:ext uri="{9D8B030D-6E8A-4147-A177-3AD203B41FA5}">
                      <a16:colId xmlns:a16="http://schemas.microsoft.com/office/drawing/2014/main" val="1461006038"/>
                    </a:ext>
                  </a:extLst>
                </a:gridCol>
              </a:tblGrid>
              <a:tr h="244415">
                <a:tc>
                  <a:txBody>
                    <a:bodyPr/>
                    <a:lstStyle/>
                    <a:p>
                      <a:r>
                        <a:rPr lang="en-US" sz="1600">
                          <a:effectLst/>
                        </a:rPr>
                        <a:t>Number of receivers</a:t>
                      </a:r>
                    </a:p>
                  </a:txBody>
                  <a:tcPr marL="68580" marR="68580" marT="0" marB="0"/>
                </a:tc>
                <a:tc>
                  <a:txBody>
                    <a:bodyPr/>
                    <a:lstStyle/>
                    <a:p>
                      <a:r>
                        <a:rPr lang="en-US" sz="1600" b="0">
                          <a:effectLst/>
                        </a:rPr>
                        <a:t>4</a:t>
                      </a:r>
                    </a:p>
                  </a:txBody>
                  <a:tcPr marL="68580" marR="68580" marT="0" marB="0"/>
                </a:tc>
                <a:extLst>
                  <a:ext uri="{0D108BD9-81ED-4DB2-BD59-A6C34878D82A}">
                    <a16:rowId xmlns:a16="http://schemas.microsoft.com/office/drawing/2014/main" val="128748809"/>
                  </a:ext>
                </a:extLst>
              </a:tr>
              <a:tr h="244415">
                <a:tc>
                  <a:txBody>
                    <a:bodyPr/>
                    <a:lstStyle/>
                    <a:p>
                      <a:r>
                        <a:rPr lang="en-US" sz="1600">
                          <a:effectLst/>
                        </a:rPr>
                        <a:t>Number of transmitters</a:t>
                      </a:r>
                    </a:p>
                  </a:txBody>
                  <a:tcPr marL="68580" marR="68580" marT="0" marB="0"/>
                </a:tc>
                <a:tc>
                  <a:txBody>
                    <a:bodyPr/>
                    <a:lstStyle/>
                    <a:p>
                      <a:r>
                        <a:rPr lang="en-US" sz="1600" b="0">
                          <a:effectLst/>
                        </a:rPr>
                        <a:t>4</a:t>
                      </a:r>
                    </a:p>
                  </a:txBody>
                  <a:tcPr marL="68580" marR="68580" marT="0" marB="0"/>
                </a:tc>
                <a:extLst>
                  <a:ext uri="{0D108BD9-81ED-4DB2-BD59-A6C34878D82A}">
                    <a16:rowId xmlns:a16="http://schemas.microsoft.com/office/drawing/2014/main" val="1744402288"/>
                  </a:ext>
                </a:extLst>
              </a:tr>
              <a:tr h="488830">
                <a:tc>
                  <a:txBody>
                    <a:bodyPr/>
                    <a:lstStyle/>
                    <a:p>
                      <a:r>
                        <a:rPr lang="en-US" sz="1600">
                          <a:effectLst/>
                        </a:rPr>
                        <a:t>ADC sampling rate (Max) (MSPS)</a:t>
                      </a:r>
                    </a:p>
                  </a:txBody>
                  <a:tcPr marL="68580" marR="68580" marT="0" marB="0"/>
                </a:tc>
                <a:tc>
                  <a:txBody>
                    <a:bodyPr/>
                    <a:lstStyle/>
                    <a:p>
                      <a:r>
                        <a:rPr lang="en-US" sz="1600" b="0">
                          <a:effectLst/>
                        </a:rPr>
                        <a:t>37.5</a:t>
                      </a:r>
                    </a:p>
                  </a:txBody>
                  <a:tcPr marL="68580" marR="68580" marT="0" marB="0"/>
                </a:tc>
                <a:extLst>
                  <a:ext uri="{0D108BD9-81ED-4DB2-BD59-A6C34878D82A}">
                    <a16:rowId xmlns:a16="http://schemas.microsoft.com/office/drawing/2014/main" val="2655601116"/>
                  </a:ext>
                </a:extLst>
              </a:tr>
              <a:tr h="244415">
                <a:tc>
                  <a:txBody>
                    <a:bodyPr/>
                    <a:lstStyle/>
                    <a:p>
                      <a:r>
                        <a:rPr lang="en-US" sz="1600">
                          <a:effectLst/>
                        </a:rPr>
                        <a:t>Interface type</a:t>
                      </a:r>
                    </a:p>
                  </a:txBody>
                  <a:tcPr marL="68580" marR="68580" marT="0" marB="0"/>
                </a:tc>
                <a:tc>
                  <a:txBody>
                    <a:bodyPr/>
                    <a:lstStyle/>
                    <a:p>
                      <a:r>
                        <a:rPr lang="en-US" sz="1600" b="0">
                          <a:effectLst/>
                        </a:rPr>
                        <a:t>2 CAN-FD, Ethernet, I2C</a:t>
                      </a:r>
                    </a:p>
                  </a:txBody>
                  <a:tcPr marL="68580" marR="68580" marT="0" marB="0"/>
                </a:tc>
                <a:extLst>
                  <a:ext uri="{0D108BD9-81ED-4DB2-BD59-A6C34878D82A}">
                    <a16:rowId xmlns:a16="http://schemas.microsoft.com/office/drawing/2014/main" val="3728555461"/>
                  </a:ext>
                </a:extLst>
              </a:tr>
              <a:tr h="244415">
                <a:tc>
                  <a:txBody>
                    <a:bodyPr/>
                    <a:lstStyle/>
                    <a:p>
                      <a:r>
                        <a:rPr lang="en-US" sz="1600">
                          <a:effectLst/>
                        </a:rPr>
                        <a:t>DSP</a:t>
                      </a:r>
                    </a:p>
                  </a:txBody>
                  <a:tcPr marL="68580" marR="68580" marT="0" marB="0"/>
                </a:tc>
                <a:tc>
                  <a:txBody>
                    <a:bodyPr/>
                    <a:lstStyle/>
                    <a:p>
                      <a:r>
                        <a:rPr lang="en-US" sz="1600" b="0">
                          <a:effectLst/>
                        </a:rPr>
                        <a:t>C66x DSP 360MHz</a:t>
                      </a:r>
                    </a:p>
                  </a:txBody>
                  <a:tcPr marL="68580" marR="68580" marT="0" marB="0"/>
                </a:tc>
                <a:extLst>
                  <a:ext uri="{0D108BD9-81ED-4DB2-BD59-A6C34878D82A}">
                    <a16:rowId xmlns:a16="http://schemas.microsoft.com/office/drawing/2014/main" val="3125637727"/>
                  </a:ext>
                </a:extLst>
              </a:tr>
              <a:tr h="244415">
                <a:tc>
                  <a:txBody>
                    <a:bodyPr/>
                    <a:lstStyle/>
                    <a:p>
                      <a:r>
                        <a:rPr lang="en-US" sz="1600">
                          <a:effectLst/>
                        </a:rPr>
                        <a:t>Hardware accelerators</a:t>
                      </a:r>
                    </a:p>
                  </a:txBody>
                  <a:tcPr marL="68580" marR="68580" marT="0" marB="0"/>
                </a:tc>
                <a:tc>
                  <a:txBody>
                    <a:bodyPr/>
                    <a:lstStyle/>
                    <a:p>
                      <a:r>
                        <a:rPr lang="en-US" sz="1600" b="0">
                          <a:effectLst/>
                        </a:rPr>
                        <a:t>Radar hardware accelerator</a:t>
                      </a:r>
                    </a:p>
                  </a:txBody>
                  <a:tcPr marL="68580" marR="68580" marT="0" marB="0"/>
                </a:tc>
                <a:extLst>
                  <a:ext uri="{0D108BD9-81ED-4DB2-BD59-A6C34878D82A}">
                    <a16:rowId xmlns:a16="http://schemas.microsoft.com/office/drawing/2014/main" val="2129284620"/>
                  </a:ext>
                </a:extLst>
              </a:tr>
              <a:tr h="244415">
                <a:tc>
                  <a:txBody>
                    <a:bodyPr/>
                    <a:lstStyle/>
                    <a:p>
                      <a:r>
                        <a:rPr lang="en-US" sz="1600">
                          <a:effectLst/>
                        </a:rPr>
                        <a:t>Rating</a:t>
                      </a:r>
                    </a:p>
                  </a:txBody>
                  <a:tcPr marL="68580" marR="68580" marT="0" marB="0"/>
                </a:tc>
                <a:tc>
                  <a:txBody>
                    <a:bodyPr/>
                    <a:lstStyle/>
                    <a:p>
                      <a:r>
                        <a:rPr lang="en-US" sz="1600" b="0">
                          <a:effectLst/>
                        </a:rPr>
                        <a:t>Automotive</a:t>
                      </a:r>
                    </a:p>
                  </a:txBody>
                  <a:tcPr marL="68580" marR="68580" marT="0" marB="0"/>
                </a:tc>
                <a:extLst>
                  <a:ext uri="{0D108BD9-81ED-4DB2-BD59-A6C34878D82A}">
                    <a16:rowId xmlns:a16="http://schemas.microsoft.com/office/drawing/2014/main" val="3104566203"/>
                  </a:ext>
                </a:extLst>
              </a:tr>
              <a:tr h="244415">
                <a:tc>
                  <a:txBody>
                    <a:bodyPr/>
                    <a:lstStyle/>
                    <a:p>
                      <a:r>
                        <a:rPr lang="en-US" sz="1600">
                          <a:effectLst/>
                        </a:rPr>
                        <a:t>Operating temperature range (C)</a:t>
                      </a:r>
                    </a:p>
                  </a:txBody>
                  <a:tcPr marL="68580" marR="68580" marT="0" marB="0"/>
                </a:tc>
                <a:tc>
                  <a:txBody>
                    <a:bodyPr/>
                    <a:lstStyle/>
                    <a:p>
                      <a:r>
                        <a:rPr lang="en-US" sz="1600" b="0">
                          <a:effectLst/>
                        </a:rPr>
                        <a:t>-40 to 140</a:t>
                      </a:r>
                    </a:p>
                  </a:txBody>
                  <a:tcPr marL="68580" marR="68580" marT="0" marB="0"/>
                </a:tc>
                <a:extLst>
                  <a:ext uri="{0D108BD9-81ED-4DB2-BD59-A6C34878D82A}">
                    <a16:rowId xmlns:a16="http://schemas.microsoft.com/office/drawing/2014/main" val="3897815989"/>
                  </a:ext>
                </a:extLst>
              </a:tr>
              <a:tr h="244415">
                <a:tc>
                  <a:txBody>
                    <a:bodyPr/>
                    <a:lstStyle/>
                    <a:p>
                      <a:r>
                        <a:rPr lang="en-US" sz="1600">
                          <a:effectLst/>
                        </a:rPr>
                        <a:t>Power supply solution</a:t>
                      </a:r>
                    </a:p>
                  </a:txBody>
                  <a:tcPr marL="68580" marR="68580" marT="0" marB="0"/>
                </a:tc>
                <a:tc>
                  <a:txBody>
                    <a:bodyPr/>
                    <a:lstStyle/>
                    <a:p>
                      <a:r>
                        <a:rPr lang="en-US" sz="1600" b="0">
                          <a:effectLst/>
                        </a:rPr>
                        <a:t>LP87745-Q1</a:t>
                      </a:r>
                    </a:p>
                  </a:txBody>
                  <a:tcPr marL="68580" marR="68580" marT="0" marB="0"/>
                </a:tc>
                <a:extLst>
                  <a:ext uri="{0D108BD9-81ED-4DB2-BD59-A6C34878D82A}">
                    <a16:rowId xmlns:a16="http://schemas.microsoft.com/office/drawing/2014/main" val="323216765"/>
                  </a:ext>
                </a:extLst>
              </a:tr>
              <a:tr h="1222075">
                <a:tc>
                  <a:txBody>
                    <a:bodyPr/>
                    <a:lstStyle/>
                    <a:p>
                      <a:r>
                        <a:rPr lang="en-US" sz="1600">
                          <a:effectLst/>
                        </a:rPr>
                        <a:t>Security</a:t>
                      </a:r>
                    </a:p>
                  </a:txBody>
                  <a:tcPr marL="68580" marR="68580" marT="0" marB="0"/>
                </a:tc>
                <a:tc>
                  <a:txBody>
                    <a:bodyPr/>
                    <a:lstStyle/>
                    <a:p>
                      <a:r>
                        <a:rPr lang="en-US" sz="1600" b="0">
                          <a:effectLst/>
                        </a:rPr>
                        <a:t>Cryptographic acceleration, </a:t>
                      </a:r>
                    </a:p>
                    <a:p>
                      <a:r>
                        <a:rPr lang="en-US" sz="1600" b="0">
                          <a:effectLst/>
                        </a:rPr>
                        <a:t>Device identity/keys, </a:t>
                      </a:r>
                    </a:p>
                    <a:p>
                      <a:r>
                        <a:rPr lang="en-US" sz="1600" b="0">
                          <a:effectLst/>
                        </a:rPr>
                        <a:t>Secure boot, Secure software update, Software IP protection, </a:t>
                      </a:r>
                    </a:p>
                    <a:p>
                      <a:r>
                        <a:rPr lang="en-US" sz="1600" b="0">
                          <a:effectLst/>
                        </a:rPr>
                        <a:t>Trusted execution environment</a:t>
                      </a:r>
                    </a:p>
                  </a:txBody>
                  <a:tcPr marL="68580" marR="68580" marT="0" marB="0"/>
                </a:tc>
                <a:extLst>
                  <a:ext uri="{0D108BD9-81ED-4DB2-BD59-A6C34878D82A}">
                    <a16:rowId xmlns:a16="http://schemas.microsoft.com/office/drawing/2014/main" val="980276321"/>
                  </a:ext>
                </a:extLst>
              </a:tr>
            </a:tbl>
          </a:graphicData>
        </a:graphic>
      </p:graphicFrame>
    </p:spTree>
    <p:extLst>
      <p:ext uri="{BB962C8B-B14F-4D97-AF65-F5344CB8AC3E}">
        <p14:creationId xmlns:p14="http://schemas.microsoft.com/office/powerpoint/2010/main" val="685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Gas Sensor</a:t>
            </a:r>
            <a:endParaRPr lang="zh-TW" altLang="en-US"/>
          </a:p>
        </p:txBody>
      </p:sp>
      <p:sp>
        <p:nvSpPr>
          <p:cNvPr id="3" name="內容版面配置區 2"/>
          <p:cNvSpPr>
            <a:spLocks noGrp="1"/>
          </p:cNvSpPr>
          <p:nvPr>
            <p:ph idx="1"/>
          </p:nvPr>
        </p:nvSpPr>
        <p:spPr/>
        <p:txBody>
          <a:bodyPr/>
          <a:lstStyle/>
          <a:p>
            <a:r>
              <a:rPr lang="zh-TW" altLang="en-US">
                <a:cs typeface="Times New Roman"/>
              </a:rPr>
              <a:t>Gravity: MEMS Gas Sensor</a:t>
            </a:r>
          </a:p>
          <a:p>
            <a:pPr marL="594995" lvl="1" indent="-252095"/>
            <a:r>
              <a:rPr lang="zh-TW" altLang="en-US">
                <a:ea typeface="+mn-lt"/>
                <a:cs typeface="+mn-lt"/>
              </a:rPr>
              <a:t>Gas conentration sensor from DFRobot</a:t>
            </a:r>
          </a:p>
          <a:p>
            <a:pPr marL="594995" lvl="1" indent="-252095"/>
            <a:r>
              <a:rPr lang="zh-TW" altLang="en-US">
                <a:cs typeface="Times New Roman"/>
              </a:rPr>
              <a:t>Support the detection of </a:t>
            </a:r>
            <a:r>
              <a:rPr lang="zh-TW">
                <a:ea typeface="+mn-lt"/>
                <a:cs typeface="+mn-lt"/>
              </a:rPr>
              <a:t>CO</a:t>
            </a:r>
            <a:r>
              <a:rPr lang="en-US" altLang="zh-TW">
                <a:ea typeface="+mn-lt"/>
                <a:cs typeface="+mn-lt"/>
              </a:rPr>
              <a:t>,</a:t>
            </a:r>
            <a:r>
              <a:rPr lang="zh-TW" altLang="en-US">
                <a:ea typeface="+mn-lt"/>
                <a:cs typeface="+mn-lt"/>
              </a:rPr>
              <a:t> </a:t>
            </a:r>
            <a:r>
              <a:rPr lang="zh-TW">
                <a:ea typeface="+mn-lt"/>
                <a:cs typeface="+mn-lt"/>
              </a:rPr>
              <a:t>C2H5OH</a:t>
            </a:r>
            <a:r>
              <a:rPr lang="zh-TW" altLang="en-US">
                <a:ea typeface="+mn-lt"/>
                <a:cs typeface="+mn-lt"/>
              </a:rPr>
              <a:t> (Alcohol)</a:t>
            </a:r>
            <a:r>
              <a:rPr lang="zh-TW">
                <a:ea typeface="+mn-lt"/>
                <a:cs typeface="+mn-lt"/>
              </a:rPr>
              <a:t>,</a:t>
            </a:r>
            <a:r>
              <a:rPr lang="zh-TW" altLang="en-US">
                <a:ea typeface="+mn-lt"/>
                <a:cs typeface="+mn-lt"/>
              </a:rPr>
              <a:t> </a:t>
            </a:r>
            <a:r>
              <a:rPr lang="zh-TW">
                <a:ea typeface="+mn-lt"/>
                <a:cs typeface="+mn-lt"/>
              </a:rPr>
              <a:t>NO2, H2, NH3</a:t>
            </a:r>
            <a:r>
              <a:rPr lang="en-US" altLang="zh-TW">
                <a:ea typeface="+mn-lt"/>
                <a:cs typeface="+mn-lt"/>
              </a:rPr>
              <a:t>,</a:t>
            </a:r>
            <a:r>
              <a:rPr lang="zh-TW">
                <a:ea typeface="+mn-lt"/>
                <a:cs typeface="+mn-lt"/>
              </a:rPr>
              <a:t> CH4</a:t>
            </a:r>
            <a:endParaRPr lang="zh-TW" altLang="en-US">
              <a:cs typeface="Times New Roman"/>
            </a:endParaRPr>
          </a:p>
          <a:p>
            <a:pPr marL="594995" lvl="1" indent="-252095"/>
            <a:r>
              <a:rPr lang="en-US" altLang="zh-TW">
                <a:cs typeface="Times New Roman"/>
              </a:rPr>
              <a:t>Low power and compatible with Arduino, Raspberry Pi...... using I2C output</a:t>
            </a:r>
            <a:endParaRPr lang="zh-TW">
              <a:cs typeface="Times New Roman"/>
            </a:endParaRPr>
          </a:p>
          <a:p>
            <a:pPr marL="594995" lvl="1" indent="-252095"/>
            <a:endParaRPr lang="zh-TW" altLang="en-US" b="1">
              <a:solidFill>
                <a:srgbClr val="000099"/>
              </a:solidFill>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14</a:t>
            </a:fld>
            <a:endParaRPr lang="zh-TW" altLang="en-US"/>
          </a:p>
        </p:txBody>
      </p:sp>
      <p:pic>
        <p:nvPicPr>
          <p:cNvPr id="5" name="圖片 5">
            <a:extLst>
              <a:ext uri="{FF2B5EF4-FFF2-40B4-BE49-F238E27FC236}">
                <a16:creationId xmlns:a16="http://schemas.microsoft.com/office/drawing/2014/main" id="{547C5F95-A279-FCB5-0A9C-5A69C964ADCA}"/>
              </a:ext>
            </a:extLst>
          </p:cNvPr>
          <p:cNvPicPr>
            <a:picLocks noChangeAspect="1"/>
          </p:cNvPicPr>
          <p:nvPr/>
        </p:nvPicPr>
        <p:blipFill>
          <a:blip r:embed="rId2"/>
          <a:stretch>
            <a:fillRect/>
          </a:stretch>
        </p:blipFill>
        <p:spPr>
          <a:xfrm>
            <a:off x="2836605" y="3767991"/>
            <a:ext cx="6535127" cy="2340708"/>
          </a:xfrm>
          <a:prstGeom prst="rect">
            <a:avLst/>
          </a:prstGeom>
        </p:spPr>
      </p:pic>
    </p:spTree>
    <p:extLst>
      <p:ext uri="{BB962C8B-B14F-4D97-AF65-F5344CB8AC3E}">
        <p14:creationId xmlns:p14="http://schemas.microsoft.com/office/powerpoint/2010/main" val="39808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Gas Sensor</a:t>
            </a:r>
            <a:endParaRPr lang="zh-TW" altLang="en-US"/>
          </a:p>
        </p:txBody>
      </p:sp>
      <p:sp>
        <p:nvSpPr>
          <p:cNvPr id="3" name="內容版面配置區 2"/>
          <p:cNvSpPr>
            <a:spLocks noGrp="1"/>
          </p:cNvSpPr>
          <p:nvPr>
            <p:ph idx="1"/>
          </p:nvPr>
        </p:nvSpPr>
        <p:spPr/>
        <p:txBody>
          <a:bodyPr/>
          <a:lstStyle/>
          <a:p>
            <a:r>
              <a:rPr lang="zh-TW" altLang="en-US">
                <a:cs typeface="Times New Roman"/>
              </a:rPr>
              <a:t>Specification </a:t>
            </a:r>
          </a:p>
          <a:p>
            <a:pPr marL="342900" lvl="1" indent="0">
              <a:buNone/>
            </a:pPr>
            <a:endParaRPr lang="zh-TW" altLang="en-US">
              <a:cs typeface="Times New Roman"/>
            </a:endParaRPr>
          </a:p>
          <a:p>
            <a:pPr marL="594995" lvl="1" indent="-252095"/>
            <a:endParaRPr lang="zh-TW" altLang="en-US" b="1">
              <a:solidFill>
                <a:srgbClr val="000099"/>
              </a:solidFill>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15</a:t>
            </a:fld>
            <a:endParaRPr lang="zh-TW" altLang="en-US"/>
          </a:p>
        </p:txBody>
      </p:sp>
      <p:graphicFrame>
        <p:nvGraphicFramePr>
          <p:cNvPr id="7" name="表格 6">
            <a:extLst>
              <a:ext uri="{FF2B5EF4-FFF2-40B4-BE49-F238E27FC236}">
                <a16:creationId xmlns:a16="http://schemas.microsoft.com/office/drawing/2014/main" id="{CD5CF3E1-C644-DC1B-FCEC-5E91064D3633}"/>
              </a:ext>
            </a:extLst>
          </p:cNvPr>
          <p:cNvGraphicFramePr>
            <a:graphicFrameLocks noGrp="1"/>
          </p:cNvGraphicFramePr>
          <p:nvPr>
            <p:extLst>
              <p:ext uri="{D42A27DB-BD31-4B8C-83A1-F6EECF244321}">
                <p14:modId xmlns:p14="http://schemas.microsoft.com/office/powerpoint/2010/main" val="2720481232"/>
              </p:ext>
            </p:extLst>
          </p:nvPr>
        </p:nvGraphicFramePr>
        <p:xfrm>
          <a:off x="1289537" y="2452076"/>
          <a:ext cx="5992043" cy="3614086"/>
        </p:xfrm>
        <a:graphic>
          <a:graphicData uri="http://schemas.openxmlformats.org/drawingml/2006/table">
            <a:tbl>
              <a:tblPr firstRow="1" bandRow="1">
                <a:tableStyleId>{69CF1AB2-1976-4502-BF36-3FF5EA218861}</a:tableStyleId>
              </a:tblPr>
              <a:tblGrid>
                <a:gridCol w="2828171">
                  <a:extLst>
                    <a:ext uri="{9D8B030D-6E8A-4147-A177-3AD203B41FA5}">
                      <a16:colId xmlns:a16="http://schemas.microsoft.com/office/drawing/2014/main" val="1964512423"/>
                    </a:ext>
                  </a:extLst>
                </a:gridCol>
                <a:gridCol w="3163872">
                  <a:extLst>
                    <a:ext uri="{9D8B030D-6E8A-4147-A177-3AD203B41FA5}">
                      <a16:colId xmlns:a16="http://schemas.microsoft.com/office/drawing/2014/main" val="1260024651"/>
                    </a:ext>
                  </a:extLst>
                </a:gridCol>
              </a:tblGrid>
              <a:tr h="374316">
                <a:tc>
                  <a:txBody>
                    <a:bodyPr/>
                    <a:lstStyle/>
                    <a:p>
                      <a:pPr algn="ctr" rtl="0" fontAlgn="t">
                        <a:spcBef>
                          <a:spcPts val="0"/>
                        </a:spcBef>
                        <a:spcAft>
                          <a:spcPts val="0"/>
                        </a:spcAft>
                      </a:pPr>
                      <a:r>
                        <a:rPr lang="af-ZA" sz="1600" b="1">
                          <a:effectLst/>
                        </a:rPr>
                        <a:t>Operating Voltage (V)</a:t>
                      </a:r>
                    </a:p>
                  </a:txBody>
                  <a:tcPr marL="63500" marR="63500" marT="63500" marB="63500"/>
                </a:tc>
                <a:tc>
                  <a:txBody>
                    <a:bodyPr/>
                    <a:lstStyle/>
                    <a:p>
                      <a:pPr algn="ctr" rtl="0" fontAlgn="t">
                        <a:spcBef>
                          <a:spcPts val="0"/>
                        </a:spcBef>
                        <a:spcAft>
                          <a:spcPts val="0"/>
                        </a:spcAft>
                      </a:pPr>
                      <a:r>
                        <a:rPr lang="af-ZA" sz="1600" b="1">
                          <a:effectLst/>
                        </a:rPr>
                        <a:t>3.3 ~ 5.5 (DC)</a:t>
                      </a:r>
                    </a:p>
                  </a:txBody>
                  <a:tcPr marL="63500" marR="63500" marT="63500" marB="63500"/>
                </a:tc>
                <a:extLst>
                  <a:ext uri="{0D108BD9-81ED-4DB2-BD59-A6C34878D82A}">
                    <a16:rowId xmlns:a16="http://schemas.microsoft.com/office/drawing/2014/main" val="1186447592"/>
                  </a:ext>
                </a:extLst>
              </a:tr>
              <a:tr h="374316">
                <a:tc>
                  <a:txBody>
                    <a:bodyPr/>
                    <a:lstStyle/>
                    <a:p>
                      <a:pPr algn="ctr" rtl="0" fontAlgn="t">
                        <a:spcBef>
                          <a:spcPts val="0"/>
                        </a:spcBef>
                        <a:spcAft>
                          <a:spcPts val="0"/>
                        </a:spcAft>
                      </a:pPr>
                      <a:r>
                        <a:rPr lang="af-ZA" sz="1600" b="1">
                          <a:effectLst/>
                        </a:rPr>
                        <a:t>Power Dissipation (W)</a:t>
                      </a:r>
                    </a:p>
                  </a:txBody>
                  <a:tcPr marL="63500" marR="63500" marT="63500" marB="63500"/>
                </a:tc>
                <a:tc>
                  <a:txBody>
                    <a:bodyPr/>
                    <a:lstStyle/>
                    <a:p>
                      <a:pPr algn="ctr" rtl="0" fontAlgn="t">
                        <a:spcBef>
                          <a:spcPts val="0"/>
                        </a:spcBef>
                        <a:spcAft>
                          <a:spcPts val="0"/>
                        </a:spcAft>
                      </a:pPr>
                      <a:r>
                        <a:rPr lang="af-ZA" sz="1600" b="1">
                          <a:effectLst/>
                        </a:rPr>
                        <a:t>0.45 (5V)</a:t>
                      </a:r>
                    </a:p>
                  </a:txBody>
                  <a:tcPr marL="63500" marR="63500" marT="63500" marB="63500"/>
                </a:tc>
                <a:extLst>
                  <a:ext uri="{0D108BD9-81ED-4DB2-BD59-A6C34878D82A}">
                    <a16:rowId xmlns:a16="http://schemas.microsoft.com/office/drawing/2014/main" val="542308550"/>
                  </a:ext>
                </a:extLst>
              </a:tr>
              <a:tr h="374316">
                <a:tc>
                  <a:txBody>
                    <a:bodyPr/>
                    <a:lstStyle/>
                    <a:p>
                      <a:pPr algn="ctr" rtl="0" fontAlgn="t">
                        <a:spcBef>
                          <a:spcPts val="0"/>
                        </a:spcBef>
                        <a:spcAft>
                          <a:spcPts val="0"/>
                        </a:spcAft>
                      </a:pPr>
                      <a:r>
                        <a:rPr lang="af-ZA" sz="1600" b="1">
                          <a:effectLst/>
                        </a:rPr>
                        <a:t>Output Signal</a:t>
                      </a:r>
                    </a:p>
                  </a:txBody>
                  <a:tcPr marL="63500" marR="63500" marT="63500" marB="63500"/>
                </a:tc>
                <a:tc>
                  <a:txBody>
                    <a:bodyPr/>
                    <a:lstStyle/>
                    <a:p>
                      <a:pPr algn="ctr" rtl="0" fontAlgn="t">
                        <a:spcBef>
                          <a:spcPts val="0"/>
                        </a:spcBef>
                        <a:spcAft>
                          <a:spcPts val="0"/>
                        </a:spcAft>
                      </a:pPr>
                      <a:r>
                        <a:rPr lang="af-ZA" sz="1600" b="1">
                          <a:effectLst/>
                        </a:rPr>
                        <a:t>I2C (0 ~ 3V)</a:t>
                      </a:r>
                    </a:p>
                  </a:txBody>
                  <a:tcPr marL="63500" marR="63500" marT="63500" marB="63500"/>
                </a:tc>
                <a:extLst>
                  <a:ext uri="{0D108BD9-81ED-4DB2-BD59-A6C34878D82A}">
                    <a16:rowId xmlns:a16="http://schemas.microsoft.com/office/drawing/2014/main" val="2932725464"/>
                  </a:ext>
                </a:extLst>
              </a:tr>
              <a:tr h="374316">
                <a:tc>
                  <a:txBody>
                    <a:bodyPr/>
                    <a:lstStyle/>
                    <a:p>
                      <a:pPr algn="ctr" rtl="0" fontAlgn="t">
                        <a:spcBef>
                          <a:spcPts val="0"/>
                        </a:spcBef>
                        <a:spcAft>
                          <a:spcPts val="0"/>
                        </a:spcAft>
                      </a:pPr>
                      <a:r>
                        <a:rPr lang="af-ZA" sz="1600" b="1">
                          <a:effectLst/>
                        </a:rPr>
                        <a:t>Operating Temperature (°C)</a:t>
                      </a:r>
                    </a:p>
                  </a:txBody>
                  <a:tcPr marL="63500" marR="63500" marT="63500" marB="63500"/>
                </a:tc>
                <a:tc>
                  <a:txBody>
                    <a:bodyPr/>
                    <a:lstStyle/>
                    <a:p>
                      <a:pPr algn="ctr" rtl="0" fontAlgn="t">
                        <a:spcBef>
                          <a:spcPts val="0"/>
                        </a:spcBef>
                        <a:spcAft>
                          <a:spcPts val="0"/>
                        </a:spcAft>
                      </a:pPr>
                      <a:r>
                        <a:rPr lang="af-ZA" sz="1600" b="1">
                          <a:effectLst/>
                        </a:rPr>
                        <a:t>-30 to 85</a:t>
                      </a:r>
                    </a:p>
                  </a:txBody>
                  <a:tcPr marL="63500" marR="63500" marT="63500" marB="63500"/>
                </a:tc>
                <a:extLst>
                  <a:ext uri="{0D108BD9-81ED-4DB2-BD59-A6C34878D82A}">
                    <a16:rowId xmlns:a16="http://schemas.microsoft.com/office/drawing/2014/main" val="226487356"/>
                  </a:ext>
                </a:extLst>
              </a:tr>
              <a:tr h="374316">
                <a:tc>
                  <a:txBody>
                    <a:bodyPr/>
                    <a:lstStyle/>
                    <a:p>
                      <a:pPr algn="ctr" rtl="0" fontAlgn="t">
                        <a:spcBef>
                          <a:spcPts val="0"/>
                        </a:spcBef>
                        <a:spcAft>
                          <a:spcPts val="0"/>
                        </a:spcAft>
                      </a:pPr>
                      <a:r>
                        <a:rPr lang="af-ZA" sz="1600" b="1">
                          <a:effectLst/>
                        </a:rPr>
                        <a:t>Operating Humidity</a:t>
                      </a:r>
                    </a:p>
                  </a:txBody>
                  <a:tcPr marL="63500" marR="63500" marT="63500" marB="63500"/>
                </a:tc>
                <a:tc>
                  <a:txBody>
                    <a:bodyPr/>
                    <a:lstStyle/>
                    <a:p>
                      <a:pPr algn="ctr" rtl="0" fontAlgn="t">
                        <a:spcBef>
                          <a:spcPts val="0"/>
                        </a:spcBef>
                        <a:spcAft>
                          <a:spcPts val="0"/>
                        </a:spcAft>
                      </a:pPr>
                      <a:r>
                        <a:rPr lang="af-ZA" sz="1600" b="1">
                          <a:effectLst/>
                        </a:rPr>
                        <a:t>5% ~ 95% RH (No Condensation)</a:t>
                      </a:r>
                    </a:p>
                  </a:txBody>
                  <a:tcPr marL="63500" marR="63500" marT="63500" marB="63500"/>
                </a:tc>
                <a:extLst>
                  <a:ext uri="{0D108BD9-81ED-4DB2-BD59-A6C34878D82A}">
                    <a16:rowId xmlns:a16="http://schemas.microsoft.com/office/drawing/2014/main" val="3464792971"/>
                  </a:ext>
                </a:extLst>
              </a:tr>
              <a:tr h="374316">
                <a:tc>
                  <a:txBody>
                    <a:bodyPr/>
                    <a:lstStyle/>
                    <a:p>
                      <a:pPr algn="ctr" rtl="0" fontAlgn="t">
                        <a:spcBef>
                          <a:spcPts val="0"/>
                        </a:spcBef>
                        <a:spcAft>
                          <a:spcPts val="0"/>
                        </a:spcAft>
                      </a:pPr>
                      <a:r>
                        <a:rPr lang="af-ZA" sz="1600" b="1">
                          <a:effectLst/>
                        </a:rPr>
                        <a:t>Storage Temperature (°C)</a:t>
                      </a:r>
                    </a:p>
                  </a:txBody>
                  <a:tcPr marL="63500" marR="63500" marT="63500" marB="63500"/>
                </a:tc>
                <a:tc>
                  <a:txBody>
                    <a:bodyPr/>
                    <a:lstStyle/>
                    <a:p>
                      <a:pPr algn="ctr" rtl="0" fontAlgn="t">
                        <a:spcBef>
                          <a:spcPts val="0"/>
                        </a:spcBef>
                        <a:spcAft>
                          <a:spcPts val="0"/>
                        </a:spcAft>
                      </a:pPr>
                      <a:r>
                        <a:rPr lang="af-ZA" sz="1600" b="1">
                          <a:effectLst/>
                        </a:rPr>
                        <a:t>-40 to 85</a:t>
                      </a:r>
                    </a:p>
                  </a:txBody>
                  <a:tcPr marL="63500" marR="63500" marT="63500" marB="63500"/>
                </a:tc>
                <a:extLst>
                  <a:ext uri="{0D108BD9-81ED-4DB2-BD59-A6C34878D82A}">
                    <a16:rowId xmlns:a16="http://schemas.microsoft.com/office/drawing/2014/main" val="4152354331"/>
                  </a:ext>
                </a:extLst>
              </a:tr>
              <a:tr h="374316">
                <a:tc>
                  <a:txBody>
                    <a:bodyPr/>
                    <a:lstStyle/>
                    <a:p>
                      <a:pPr algn="ctr" rtl="0" fontAlgn="t">
                        <a:spcBef>
                          <a:spcPts val="0"/>
                        </a:spcBef>
                        <a:spcAft>
                          <a:spcPts val="0"/>
                        </a:spcAft>
                      </a:pPr>
                      <a:r>
                        <a:rPr lang="af-ZA" sz="1600" b="1">
                          <a:effectLst/>
                        </a:rPr>
                        <a:t>Lifespan</a:t>
                      </a:r>
                    </a:p>
                  </a:txBody>
                  <a:tcPr marL="63500" marR="63500" marT="63500" marB="63500"/>
                </a:tc>
                <a:tc>
                  <a:txBody>
                    <a:bodyPr/>
                    <a:lstStyle/>
                    <a:p>
                      <a:pPr algn="ctr" rtl="0" fontAlgn="t">
                        <a:spcBef>
                          <a:spcPts val="0"/>
                        </a:spcBef>
                        <a:spcAft>
                          <a:spcPts val="0"/>
                        </a:spcAft>
                      </a:pPr>
                      <a:r>
                        <a:rPr lang="af-ZA" sz="1600" b="1">
                          <a:effectLst/>
                        </a:rPr>
                        <a:t>&gt; 2years (in the air)</a:t>
                      </a:r>
                    </a:p>
                  </a:txBody>
                  <a:tcPr marL="63500" marR="63500" marT="63500" marB="63500"/>
                </a:tc>
                <a:extLst>
                  <a:ext uri="{0D108BD9-81ED-4DB2-BD59-A6C34878D82A}">
                    <a16:rowId xmlns:a16="http://schemas.microsoft.com/office/drawing/2014/main" val="3261738475"/>
                  </a:ext>
                </a:extLst>
              </a:tr>
              <a:tr h="374316">
                <a:tc>
                  <a:txBody>
                    <a:bodyPr/>
                    <a:lstStyle/>
                    <a:p>
                      <a:pPr algn="ctr" rtl="0" fontAlgn="t">
                        <a:spcBef>
                          <a:spcPts val="0"/>
                        </a:spcBef>
                        <a:spcAft>
                          <a:spcPts val="0"/>
                        </a:spcAft>
                      </a:pPr>
                      <a:r>
                        <a:rPr lang="af-ZA" sz="1600" b="1">
                          <a:effectLst/>
                        </a:rPr>
                        <a:t>Circuit Board Size (mm^2)</a:t>
                      </a:r>
                    </a:p>
                  </a:txBody>
                  <a:tcPr marL="63500" marR="63500" marT="63500" marB="63500"/>
                </a:tc>
                <a:tc>
                  <a:txBody>
                    <a:bodyPr/>
                    <a:lstStyle/>
                    <a:p>
                      <a:pPr algn="ctr" rtl="0" fontAlgn="t">
                        <a:spcBef>
                          <a:spcPts val="0"/>
                        </a:spcBef>
                        <a:spcAft>
                          <a:spcPts val="0"/>
                        </a:spcAft>
                      </a:pPr>
                      <a:r>
                        <a:rPr lang="en-US" altLang="zh-TW" sz="1600" b="1">
                          <a:effectLst/>
                        </a:rPr>
                        <a:t>27*37</a:t>
                      </a:r>
                      <a:endParaRPr lang="zh-TW" altLang="en-US" sz="1600" b="1">
                        <a:effectLst/>
                      </a:endParaRPr>
                    </a:p>
                  </a:txBody>
                  <a:tcPr marL="63500" marR="63500" marT="63500" marB="63500"/>
                </a:tc>
                <a:extLst>
                  <a:ext uri="{0D108BD9-81ED-4DB2-BD59-A6C34878D82A}">
                    <a16:rowId xmlns:a16="http://schemas.microsoft.com/office/drawing/2014/main" val="3798822953"/>
                  </a:ext>
                </a:extLst>
              </a:tr>
              <a:tr h="619558">
                <a:tc>
                  <a:txBody>
                    <a:bodyPr/>
                    <a:lstStyle/>
                    <a:p>
                      <a:pPr algn="ctr" rtl="0" fontAlgn="t">
                        <a:spcBef>
                          <a:spcPts val="0"/>
                        </a:spcBef>
                        <a:spcAft>
                          <a:spcPts val="0"/>
                        </a:spcAft>
                      </a:pPr>
                      <a:r>
                        <a:rPr lang="af-ZA" sz="1600" b="1">
                          <a:effectLst/>
                        </a:rPr>
                        <a:t>Mounting Hole Size (mm)</a:t>
                      </a:r>
                    </a:p>
                  </a:txBody>
                  <a:tcPr marL="63500" marR="63500" marT="63500" marB="63500"/>
                </a:tc>
                <a:tc>
                  <a:txBody>
                    <a:bodyPr/>
                    <a:lstStyle/>
                    <a:p>
                      <a:pPr algn="ctr" rtl="0" fontAlgn="t">
                        <a:spcBef>
                          <a:spcPts val="0"/>
                        </a:spcBef>
                        <a:spcAft>
                          <a:spcPts val="0"/>
                        </a:spcAft>
                      </a:pPr>
                      <a:r>
                        <a:rPr lang="af-ZA" sz="1600" b="1">
                          <a:effectLst/>
                        </a:rPr>
                        <a:t>Inner Diameter: 3.1 / </a:t>
                      </a:r>
                      <a:endParaRPr lang="zh-TW" altLang="en-US"/>
                    </a:p>
                    <a:p>
                      <a:pPr lvl="0" algn="ctr">
                        <a:spcBef>
                          <a:spcPts val="0"/>
                        </a:spcBef>
                        <a:spcAft>
                          <a:spcPts val="0"/>
                        </a:spcAft>
                        <a:buNone/>
                      </a:pPr>
                      <a:r>
                        <a:rPr lang="af-ZA" sz="1600" b="1">
                          <a:effectLst/>
                        </a:rPr>
                        <a:t>Outer Diameter: 6 </a:t>
                      </a:r>
                    </a:p>
                  </a:txBody>
                  <a:tcPr marL="63500" marR="63500" marT="63500" marB="63500"/>
                </a:tc>
                <a:extLst>
                  <a:ext uri="{0D108BD9-81ED-4DB2-BD59-A6C34878D82A}">
                    <a16:rowId xmlns:a16="http://schemas.microsoft.com/office/drawing/2014/main" val="2602797621"/>
                  </a:ext>
                </a:extLst>
              </a:tr>
            </a:tbl>
          </a:graphicData>
        </a:graphic>
      </p:graphicFrame>
      <p:sp>
        <p:nvSpPr>
          <p:cNvPr id="8" name="文字方塊 7">
            <a:extLst>
              <a:ext uri="{FF2B5EF4-FFF2-40B4-BE49-F238E27FC236}">
                <a16:creationId xmlns:a16="http://schemas.microsoft.com/office/drawing/2014/main" id="{7C623F0C-90FF-4989-B957-E2CB2251D9E2}"/>
              </a:ext>
            </a:extLst>
          </p:cNvPr>
          <p:cNvSpPr txBox="1"/>
          <p:nvPr/>
        </p:nvSpPr>
        <p:spPr>
          <a:xfrm>
            <a:off x="7366000" y="3223845"/>
            <a:ext cx="4415692"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1600">
                <a:ea typeface="+mn-lt"/>
                <a:cs typeface="+mn-lt"/>
              </a:rPr>
              <a:t>Measuring Range: </a:t>
            </a:r>
            <a:endParaRPr lang="zh-TW" sz="1600">
              <a:cs typeface="Times New Roman"/>
            </a:endParaRPr>
          </a:p>
          <a:p>
            <a:pPr marL="285750" indent="-285750">
              <a:buFont typeface="Arial"/>
              <a:buChar char="•"/>
            </a:pPr>
            <a:r>
              <a:rPr lang="zh-TW" sz="1600">
                <a:ea typeface="+mn-lt"/>
                <a:cs typeface="+mn-lt"/>
              </a:rPr>
              <a:t>1 – 1000 (ppm) (Carbon monoxide CO) </a:t>
            </a:r>
            <a:endParaRPr lang="zh-TW" sz="1600">
              <a:cs typeface="Times New Roman"/>
            </a:endParaRPr>
          </a:p>
          <a:p>
            <a:pPr marL="285750" indent="-285750">
              <a:buFont typeface="Arial"/>
              <a:buChar char="•"/>
            </a:pPr>
            <a:r>
              <a:rPr lang="zh-TW" sz="1600">
                <a:ea typeface="+mn-lt"/>
                <a:cs typeface="+mn-lt"/>
              </a:rPr>
              <a:t>10 – 500 (ppm) (Ethanol C2H5OH) </a:t>
            </a:r>
            <a:endParaRPr lang="zh-TW" sz="1600">
              <a:cs typeface="Times New Roman"/>
            </a:endParaRPr>
          </a:p>
          <a:p>
            <a:pPr marL="285750" indent="-285750">
              <a:buFont typeface="Arial"/>
              <a:buChar char="•"/>
            </a:pPr>
            <a:r>
              <a:rPr lang="zh-TW" sz="1600">
                <a:ea typeface="+mn-lt"/>
                <a:cs typeface="+mn-lt"/>
              </a:rPr>
              <a:t>0.05 – 10 (ppm) (Nitrogen dioxide NO2) </a:t>
            </a:r>
            <a:endParaRPr lang="zh-TW" sz="1600">
              <a:cs typeface="Times New Roman"/>
            </a:endParaRPr>
          </a:p>
          <a:p>
            <a:pPr marL="285750" indent="-285750">
              <a:buFont typeface="Arial"/>
              <a:buChar char="•"/>
            </a:pPr>
            <a:r>
              <a:rPr lang="zh-TW" sz="1600">
                <a:ea typeface="+mn-lt"/>
                <a:cs typeface="+mn-lt"/>
              </a:rPr>
              <a:t>1 – 1000 (ppm) (Hydrogen H2) </a:t>
            </a:r>
            <a:endParaRPr lang="zh-TW" sz="1600">
              <a:cs typeface="Times New Roman"/>
            </a:endParaRPr>
          </a:p>
          <a:p>
            <a:pPr marL="285750" indent="-285750">
              <a:buFont typeface="Arial"/>
              <a:buChar char="•"/>
            </a:pPr>
            <a:r>
              <a:rPr lang="zh-TW" sz="1600">
                <a:ea typeface="+mn-lt"/>
                <a:cs typeface="+mn-lt"/>
              </a:rPr>
              <a:t>1 – 500 (ppm) (Ammonia NH3) </a:t>
            </a:r>
            <a:endParaRPr lang="zh-TW" sz="1600">
              <a:cs typeface="Times New Roman"/>
            </a:endParaRPr>
          </a:p>
          <a:p>
            <a:pPr marL="285750" indent="-285750">
              <a:buFont typeface="Arial"/>
              <a:buChar char="•"/>
            </a:pPr>
            <a:r>
              <a:rPr lang="zh-TW" sz="1600">
                <a:ea typeface="+mn-lt"/>
                <a:cs typeface="+mn-lt"/>
              </a:rPr>
              <a:t>&gt;1000 (ppm) (Methane CH4)</a:t>
            </a:r>
            <a:endParaRPr lang="zh-TW" sz="1600"/>
          </a:p>
          <a:p>
            <a:pPr algn="l"/>
            <a:endParaRPr lang="zh-TW" altLang="en-US">
              <a:cs typeface="Times New Roman"/>
            </a:endParaRPr>
          </a:p>
        </p:txBody>
      </p:sp>
    </p:spTree>
    <p:extLst>
      <p:ext uri="{BB962C8B-B14F-4D97-AF65-F5344CB8AC3E}">
        <p14:creationId xmlns:p14="http://schemas.microsoft.com/office/powerpoint/2010/main" val="125703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Pressure Sensor</a:t>
            </a:r>
            <a:endParaRPr lang="zh-TW" altLang="en-US"/>
          </a:p>
        </p:txBody>
      </p:sp>
      <p:sp>
        <p:nvSpPr>
          <p:cNvPr id="3" name="內容版面配置區 2"/>
          <p:cNvSpPr>
            <a:spLocks noGrp="1"/>
          </p:cNvSpPr>
          <p:nvPr>
            <p:ph idx="1"/>
          </p:nvPr>
        </p:nvSpPr>
        <p:spPr/>
        <p:txBody>
          <a:bodyPr/>
          <a:lstStyle/>
          <a:p>
            <a:r>
              <a:rPr lang="zh-TW" altLang="en-US">
                <a:ea typeface="+mn-lt"/>
                <a:cs typeface="+mn-lt"/>
              </a:rPr>
              <a:t>Digitacts</a:t>
            </a:r>
          </a:p>
          <a:p>
            <a:pPr marL="594995" lvl="1" indent="-252095"/>
            <a:r>
              <a:rPr lang="zh-TW" altLang="en-US">
                <a:ea typeface="+mn-lt"/>
                <a:cs typeface="+mn-lt"/>
              </a:rPr>
              <a:t>High performance embedded tactile sensors from Pressure Profile Systems (PPS)</a:t>
            </a:r>
          </a:p>
          <a:p>
            <a:pPr marL="594995" lvl="1" indent="-252095"/>
            <a:r>
              <a:rPr lang="zh-TW" altLang="en-US">
                <a:ea typeface="+mn-lt"/>
                <a:cs typeface="+mn-lt"/>
              </a:rPr>
              <a:t>Sensitive tactile sensors can be used on almost any geometry surface</a:t>
            </a:r>
          </a:p>
          <a:p>
            <a:pPr marL="594995" lvl="1" indent="-252095"/>
            <a:r>
              <a:rPr lang="zh-TW" altLang="en-US">
                <a:ea typeface="+mn-lt"/>
                <a:cs typeface="+mn-lt"/>
              </a:rPr>
              <a:t>Bluetooth wireless technology and SPI or I2C serial digital output</a:t>
            </a:r>
          </a:p>
          <a:p>
            <a:pPr marL="594995" lvl="1" indent="-252095"/>
            <a:r>
              <a:rPr lang="zh-TW" altLang="en-US">
                <a:ea typeface="+mn-lt"/>
                <a:cs typeface="+mn-lt"/>
              </a:rPr>
              <a:t>Chameleon Visualization Software (Easy to use, high-quality visualization...)</a:t>
            </a:r>
          </a:p>
          <a:p>
            <a:pPr marL="594995" lvl="1" indent="-252095"/>
            <a:endParaRPr lang="zh-TW" altLang="en-US">
              <a:ea typeface="+mn-lt"/>
              <a:cs typeface="+mn-lt"/>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16</a:t>
            </a:fld>
            <a:endParaRPr lang="zh-TW" altLang="en-US"/>
          </a:p>
        </p:txBody>
      </p:sp>
      <p:pic>
        <p:nvPicPr>
          <p:cNvPr id="6" name="圖片 6">
            <a:extLst>
              <a:ext uri="{FF2B5EF4-FFF2-40B4-BE49-F238E27FC236}">
                <a16:creationId xmlns:a16="http://schemas.microsoft.com/office/drawing/2014/main" id="{517AD707-B93D-5A5A-0EEE-512049742CDF}"/>
              </a:ext>
            </a:extLst>
          </p:cNvPr>
          <p:cNvPicPr>
            <a:picLocks noChangeAspect="1"/>
          </p:cNvPicPr>
          <p:nvPr/>
        </p:nvPicPr>
        <p:blipFill>
          <a:blip r:embed="rId2"/>
          <a:stretch>
            <a:fillRect/>
          </a:stretch>
        </p:blipFill>
        <p:spPr>
          <a:xfrm>
            <a:off x="1669623" y="3884855"/>
            <a:ext cx="2838450" cy="2409825"/>
          </a:xfrm>
          <a:prstGeom prst="rect">
            <a:avLst/>
          </a:prstGeom>
          <a:ln>
            <a:solidFill>
              <a:schemeClr val="accent5">
                <a:lumMod val="10000"/>
              </a:schemeClr>
            </a:solidFill>
          </a:ln>
        </p:spPr>
      </p:pic>
      <p:pic>
        <p:nvPicPr>
          <p:cNvPr id="7" name="圖片 7">
            <a:extLst>
              <a:ext uri="{FF2B5EF4-FFF2-40B4-BE49-F238E27FC236}">
                <a16:creationId xmlns:a16="http://schemas.microsoft.com/office/drawing/2014/main" id="{B60C63A3-D9E1-80AC-CF2E-B879C96CC633}"/>
              </a:ext>
            </a:extLst>
          </p:cNvPr>
          <p:cNvPicPr>
            <a:picLocks noChangeAspect="1"/>
          </p:cNvPicPr>
          <p:nvPr/>
        </p:nvPicPr>
        <p:blipFill>
          <a:blip r:embed="rId3"/>
          <a:stretch>
            <a:fillRect/>
          </a:stretch>
        </p:blipFill>
        <p:spPr>
          <a:xfrm>
            <a:off x="4750350" y="3869837"/>
            <a:ext cx="5566996" cy="2459403"/>
          </a:xfrm>
          <a:prstGeom prst="rect">
            <a:avLst/>
          </a:prstGeom>
        </p:spPr>
      </p:pic>
    </p:spTree>
    <p:extLst>
      <p:ext uri="{BB962C8B-B14F-4D97-AF65-F5344CB8AC3E}">
        <p14:creationId xmlns:p14="http://schemas.microsoft.com/office/powerpoint/2010/main" val="1947508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Pressure Sensor</a:t>
            </a:r>
            <a:endParaRPr lang="zh-TW" altLang="en-US"/>
          </a:p>
        </p:txBody>
      </p:sp>
      <p:sp>
        <p:nvSpPr>
          <p:cNvPr id="3" name="內容版面配置區 2"/>
          <p:cNvSpPr>
            <a:spLocks noGrp="1"/>
          </p:cNvSpPr>
          <p:nvPr>
            <p:ph idx="1"/>
          </p:nvPr>
        </p:nvSpPr>
        <p:spPr>
          <a:xfrm>
            <a:off x="912284" y="1709985"/>
            <a:ext cx="8936893" cy="4343034"/>
          </a:xfrm>
        </p:spPr>
        <p:txBody>
          <a:bodyPr/>
          <a:lstStyle/>
          <a:p>
            <a:r>
              <a:rPr lang="zh-TW" altLang="en-US">
                <a:ea typeface="+mn-lt"/>
                <a:cs typeface="+mn-lt"/>
              </a:rPr>
              <a:t>Specification</a:t>
            </a:r>
          </a:p>
          <a:p>
            <a:endParaRPr lang="zh-TW" altLang="en-US">
              <a:ea typeface="+mn-lt"/>
              <a:cs typeface="+mn-lt"/>
            </a:endParaRPr>
          </a:p>
          <a:p>
            <a:endParaRPr lang="zh-TW" altLang="en-US">
              <a:ea typeface="+mn-lt"/>
              <a:cs typeface="+mn-lt"/>
            </a:endParaRPr>
          </a:p>
          <a:p>
            <a:pPr marL="594995" lvl="1" indent="-252095"/>
            <a:endParaRPr lang="zh-TW" altLang="en-US">
              <a:ea typeface="+mn-lt"/>
              <a:cs typeface="+mn-lt"/>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17</a:t>
            </a:fld>
            <a:endParaRPr lang="zh-TW" altLang="en-US"/>
          </a:p>
        </p:txBody>
      </p:sp>
      <p:graphicFrame>
        <p:nvGraphicFramePr>
          <p:cNvPr id="10" name="表格 9">
            <a:extLst>
              <a:ext uri="{FF2B5EF4-FFF2-40B4-BE49-F238E27FC236}">
                <a16:creationId xmlns:a16="http://schemas.microsoft.com/office/drawing/2014/main" id="{A9E21A49-15D7-7877-20A6-D16ED85FCC46}"/>
              </a:ext>
            </a:extLst>
          </p:cNvPr>
          <p:cNvGraphicFramePr>
            <a:graphicFrameLocks noGrp="1"/>
          </p:cNvGraphicFramePr>
          <p:nvPr>
            <p:extLst>
              <p:ext uri="{D42A27DB-BD31-4B8C-83A1-F6EECF244321}">
                <p14:modId xmlns:p14="http://schemas.microsoft.com/office/powerpoint/2010/main" val="2393799118"/>
              </p:ext>
            </p:extLst>
          </p:nvPr>
        </p:nvGraphicFramePr>
        <p:xfrm>
          <a:off x="735851" y="2964696"/>
          <a:ext cx="5170023" cy="2967110"/>
        </p:xfrm>
        <a:graphic>
          <a:graphicData uri="http://schemas.openxmlformats.org/drawingml/2006/table">
            <a:tbl>
              <a:tblPr firstRow="1" bandRow="1">
                <a:tableStyleId>{69CF1AB2-1976-4502-BF36-3FF5EA218861}</a:tableStyleId>
              </a:tblPr>
              <a:tblGrid>
                <a:gridCol w="2932251">
                  <a:extLst>
                    <a:ext uri="{9D8B030D-6E8A-4147-A177-3AD203B41FA5}">
                      <a16:colId xmlns:a16="http://schemas.microsoft.com/office/drawing/2014/main" val="1779416572"/>
                    </a:ext>
                  </a:extLst>
                </a:gridCol>
                <a:gridCol w="2237772">
                  <a:extLst>
                    <a:ext uri="{9D8B030D-6E8A-4147-A177-3AD203B41FA5}">
                      <a16:colId xmlns:a16="http://schemas.microsoft.com/office/drawing/2014/main" val="185239569"/>
                    </a:ext>
                  </a:extLst>
                </a:gridCol>
              </a:tblGrid>
              <a:tr h="317669">
                <a:tc>
                  <a:txBody>
                    <a:bodyPr/>
                    <a:lstStyle/>
                    <a:p>
                      <a:pPr algn="ctr" rtl="0" fontAlgn="t">
                        <a:spcBef>
                          <a:spcPts val="0"/>
                        </a:spcBef>
                        <a:spcAft>
                          <a:spcPts val="0"/>
                        </a:spcAft>
                      </a:pPr>
                      <a:r>
                        <a:rPr lang="af-ZA" sz="1600">
                          <a:effectLst/>
                        </a:rPr>
                        <a:t>Pressure Range (psi)</a:t>
                      </a:r>
                      <a:endParaRPr lang="zh-TW" altLang="en-US" sz="1600"/>
                    </a:p>
                  </a:txBody>
                  <a:tcPr marL="63500" marR="63500" marT="63500" marB="63500"/>
                </a:tc>
                <a:tc>
                  <a:txBody>
                    <a:bodyPr/>
                    <a:lstStyle/>
                    <a:p>
                      <a:pPr algn="ctr" rtl="0" fontAlgn="t">
                        <a:spcBef>
                          <a:spcPts val="0"/>
                        </a:spcBef>
                        <a:spcAft>
                          <a:spcPts val="0"/>
                        </a:spcAft>
                      </a:pPr>
                      <a:r>
                        <a:rPr lang="en-US" altLang="zh-TW" sz="1600">
                          <a:effectLst/>
                        </a:rPr>
                        <a:t>5, 20, 40</a:t>
                      </a:r>
                      <a:endParaRPr lang="zh-TW" altLang="en-US" sz="1600">
                        <a:effectLst/>
                      </a:endParaRPr>
                    </a:p>
                  </a:txBody>
                  <a:tcPr marL="63500" marR="63500" marT="63500" marB="63500"/>
                </a:tc>
                <a:extLst>
                  <a:ext uri="{0D108BD9-81ED-4DB2-BD59-A6C34878D82A}">
                    <a16:rowId xmlns:a16="http://schemas.microsoft.com/office/drawing/2014/main" val="1313410452"/>
                  </a:ext>
                </a:extLst>
              </a:tr>
              <a:tr h="317669">
                <a:tc>
                  <a:txBody>
                    <a:bodyPr/>
                    <a:lstStyle/>
                    <a:p>
                      <a:pPr algn="ctr" rtl="0" fontAlgn="t">
                        <a:spcBef>
                          <a:spcPts val="0"/>
                        </a:spcBef>
                        <a:spcAft>
                          <a:spcPts val="0"/>
                        </a:spcAft>
                      </a:pPr>
                      <a:r>
                        <a:rPr lang="af-ZA" sz="1600" b="1">
                          <a:effectLst/>
                        </a:rPr>
                        <a:t>Pressure Sensitivity</a:t>
                      </a:r>
                    </a:p>
                  </a:txBody>
                  <a:tcPr marL="63500" marR="63500" marT="63500" marB="63500"/>
                </a:tc>
                <a:tc>
                  <a:txBody>
                    <a:bodyPr/>
                    <a:lstStyle/>
                    <a:p>
                      <a:pPr algn="ctr" rtl="0" fontAlgn="t">
                        <a:spcBef>
                          <a:spcPts val="0"/>
                        </a:spcBef>
                        <a:spcAft>
                          <a:spcPts val="0"/>
                        </a:spcAft>
                      </a:pPr>
                      <a:r>
                        <a:rPr lang="en-US" altLang="zh-TW" sz="1600" b="1">
                          <a:effectLst/>
                        </a:rPr>
                        <a:t>0.2%</a:t>
                      </a:r>
                      <a:endParaRPr lang="zh-TW" altLang="en-US" sz="1600" b="1">
                        <a:effectLst/>
                      </a:endParaRPr>
                    </a:p>
                  </a:txBody>
                  <a:tcPr marL="63500" marR="63500" marT="63500" marB="63500"/>
                </a:tc>
                <a:extLst>
                  <a:ext uri="{0D108BD9-81ED-4DB2-BD59-A6C34878D82A}">
                    <a16:rowId xmlns:a16="http://schemas.microsoft.com/office/drawing/2014/main" val="3168124013"/>
                  </a:ext>
                </a:extLst>
              </a:tr>
              <a:tr h="317669">
                <a:tc>
                  <a:txBody>
                    <a:bodyPr/>
                    <a:lstStyle/>
                    <a:p>
                      <a:pPr algn="ctr" rtl="0" fontAlgn="t">
                        <a:spcBef>
                          <a:spcPts val="0"/>
                        </a:spcBef>
                        <a:spcAft>
                          <a:spcPts val="0"/>
                        </a:spcAft>
                      </a:pPr>
                      <a:r>
                        <a:rPr lang="af-ZA" sz="1600" b="1">
                          <a:effectLst/>
                        </a:rPr>
                        <a:t>Linearity</a:t>
                      </a:r>
                    </a:p>
                  </a:txBody>
                  <a:tcPr marL="63500" marR="63500" marT="63500" marB="63500"/>
                </a:tc>
                <a:tc>
                  <a:txBody>
                    <a:bodyPr/>
                    <a:lstStyle/>
                    <a:p>
                      <a:pPr algn="ctr" rtl="0" fontAlgn="t">
                        <a:spcBef>
                          <a:spcPts val="0"/>
                        </a:spcBef>
                        <a:spcAft>
                          <a:spcPts val="0"/>
                        </a:spcAft>
                      </a:pPr>
                      <a:r>
                        <a:rPr lang="en-US" altLang="zh-TW" sz="1600" b="1">
                          <a:effectLst/>
                        </a:rPr>
                        <a:t>99.7%</a:t>
                      </a:r>
                      <a:endParaRPr lang="zh-TW" altLang="en-US" sz="1600" b="1">
                        <a:effectLst/>
                      </a:endParaRPr>
                    </a:p>
                  </a:txBody>
                  <a:tcPr marL="63500" marR="63500" marT="63500" marB="63500"/>
                </a:tc>
                <a:extLst>
                  <a:ext uri="{0D108BD9-81ED-4DB2-BD59-A6C34878D82A}">
                    <a16:rowId xmlns:a16="http://schemas.microsoft.com/office/drawing/2014/main" val="2418784481"/>
                  </a:ext>
                </a:extLst>
              </a:tr>
              <a:tr h="280296">
                <a:tc>
                  <a:txBody>
                    <a:bodyPr/>
                    <a:lstStyle/>
                    <a:p>
                      <a:pPr algn="ctr" rtl="0" fontAlgn="t">
                        <a:spcBef>
                          <a:spcPts val="0"/>
                        </a:spcBef>
                        <a:spcAft>
                          <a:spcPts val="0"/>
                        </a:spcAft>
                      </a:pPr>
                      <a:r>
                        <a:rPr lang="af-ZA" sz="1600" b="1">
                          <a:effectLst/>
                        </a:rPr>
                        <a:t>Signal to Noise Ratio (SNR)</a:t>
                      </a:r>
                      <a:endParaRPr lang="zh-TW" altLang="en-US" sz="1600" b="1"/>
                    </a:p>
                  </a:txBody>
                  <a:tcPr marL="63500" marR="63500" marT="63500" marB="63500"/>
                </a:tc>
                <a:tc>
                  <a:txBody>
                    <a:bodyPr/>
                    <a:lstStyle/>
                    <a:p>
                      <a:pPr algn="ctr" rtl="0" fontAlgn="t">
                        <a:spcBef>
                          <a:spcPts val="0"/>
                        </a:spcBef>
                        <a:spcAft>
                          <a:spcPts val="0"/>
                        </a:spcAft>
                      </a:pPr>
                      <a:r>
                        <a:rPr lang="en-US" altLang="zh-TW" sz="1600" b="1">
                          <a:effectLst/>
                        </a:rPr>
                        <a:t>700</a:t>
                      </a:r>
                      <a:endParaRPr lang="zh-TW" altLang="en-US" sz="1600" b="1">
                        <a:effectLst/>
                      </a:endParaRPr>
                    </a:p>
                  </a:txBody>
                  <a:tcPr marL="63500" marR="63500" marT="63500" marB="63500"/>
                </a:tc>
                <a:extLst>
                  <a:ext uri="{0D108BD9-81ED-4DB2-BD59-A6C34878D82A}">
                    <a16:rowId xmlns:a16="http://schemas.microsoft.com/office/drawing/2014/main" val="3835483418"/>
                  </a:ext>
                </a:extLst>
              </a:tr>
              <a:tr h="298983">
                <a:tc>
                  <a:txBody>
                    <a:bodyPr/>
                    <a:lstStyle/>
                    <a:p>
                      <a:pPr algn="ctr" rtl="0" fontAlgn="t">
                        <a:spcBef>
                          <a:spcPts val="0"/>
                        </a:spcBef>
                        <a:spcAft>
                          <a:spcPts val="0"/>
                        </a:spcAft>
                      </a:pPr>
                      <a:r>
                        <a:rPr lang="af-ZA" sz="1600" b="1">
                          <a:effectLst/>
                        </a:rPr>
                        <a:t>Contact Surface Material</a:t>
                      </a:r>
                    </a:p>
                  </a:txBody>
                  <a:tcPr marL="63500" marR="63500" marT="63500" marB="63500"/>
                </a:tc>
                <a:tc>
                  <a:txBody>
                    <a:bodyPr/>
                    <a:lstStyle/>
                    <a:p>
                      <a:pPr algn="ctr" rtl="0" fontAlgn="t">
                        <a:spcBef>
                          <a:spcPts val="0"/>
                        </a:spcBef>
                        <a:spcAft>
                          <a:spcPts val="0"/>
                        </a:spcAft>
                      </a:pPr>
                      <a:r>
                        <a:rPr lang="af-ZA" sz="1600" b="1">
                          <a:effectLst/>
                        </a:rPr>
                        <a:t>Cloth and Polyimide</a:t>
                      </a:r>
                    </a:p>
                  </a:txBody>
                  <a:tcPr marL="63500" marR="63500" marT="63500" marB="63500"/>
                </a:tc>
                <a:extLst>
                  <a:ext uri="{0D108BD9-81ED-4DB2-BD59-A6C34878D82A}">
                    <a16:rowId xmlns:a16="http://schemas.microsoft.com/office/drawing/2014/main" val="1256697926"/>
                  </a:ext>
                </a:extLst>
              </a:tr>
              <a:tr h="317669">
                <a:tc>
                  <a:txBody>
                    <a:bodyPr/>
                    <a:lstStyle/>
                    <a:p>
                      <a:pPr algn="ctr" rtl="0" fontAlgn="t">
                        <a:spcBef>
                          <a:spcPts val="0"/>
                        </a:spcBef>
                        <a:spcAft>
                          <a:spcPts val="0"/>
                        </a:spcAft>
                      </a:pPr>
                      <a:r>
                        <a:rPr lang="af-ZA" sz="1600" b="1">
                          <a:effectLst/>
                        </a:rPr>
                        <a:t>Sensor Thickness (mm)</a:t>
                      </a:r>
                      <a:endParaRPr lang="zh-TW" altLang="en-US" sz="1600" b="1"/>
                    </a:p>
                  </a:txBody>
                  <a:tcPr marL="63500" marR="63500" marT="63500" marB="63500"/>
                </a:tc>
                <a:tc>
                  <a:txBody>
                    <a:bodyPr/>
                    <a:lstStyle/>
                    <a:p>
                      <a:pPr algn="ctr" rtl="0" fontAlgn="t">
                        <a:spcBef>
                          <a:spcPts val="0"/>
                        </a:spcBef>
                        <a:spcAft>
                          <a:spcPts val="0"/>
                        </a:spcAft>
                      </a:pPr>
                      <a:r>
                        <a:rPr lang="en-US" altLang="zh-TW" sz="1600" b="1">
                          <a:effectLst/>
                        </a:rPr>
                        <a:t>0.5</a:t>
                      </a:r>
                      <a:endParaRPr lang="zh-TW" altLang="en-US" sz="1600" b="1">
                        <a:effectLst/>
                      </a:endParaRPr>
                    </a:p>
                  </a:txBody>
                  <a:tcPr marL="63500" marR="63500" marT="63500" marB="63500"/>
                </a:tc>
                <a:extLst>
                  <a:ext uri="{0D108BD9-81ED-4DB2-BD59-A6C34878D82A}">
                    <a16:rowId xmlns:a16="http://schemas.microsoft.com/office/drawing/2014/main" val="2492925455"/>
                  </a:ext>
                </a:extLst>
              </a:tr>
              <a:tr h="371230">
                <a:tc>
                  <a:txBody>
                    <a:bodyPr/>
                    <a:lstStyle/>
                    <a:p>
                      <a:pPr algn="ctr" rtl="0" fontAlgn="t">
                        <a:spcBef>
                          <a:spcPts val="0"/>
                        </a:spcBef>
                        <a:spcAft>
                          <a:spcPts val="0"/>
                        </a:spcAft>
                      </a:pPr>
                      <a:r>
                        <a:rPr lang="af-ZA" sz="1600" b="1">
                          <a:effectLst/>
                        </a:rPr>
                        <a:t>Cable Length(m)</a:t>
                      </a:r>
                      <a:endParaRPr lang="zh-TW" altLang="en-US" sz="1600" b="1"/>
                    </a:p>
                  </a:txBody>
                  <a:tcPr marL="63500" marR="63500" marT="63500" marB="63500"/>
                </a:tc>
                <a:tc>
                  <a:txBody>
                    <a:bodyPr/>
                    <a:lstStyle/>
                    <a:p>
                      <a:pPr algn="ctr" rtl="0" fontAlgn="t">
                        <a:spcBef>
                          <a:spcPts val="0"/>
                        </a:spcBef>
                        <a:spcAft>
                          <a:spcPts val="0"/>
                        </a:spcAft>
                      </a:pPr>
                      <a:r>
                        <a:rPr lang="en-US" altLang="zh-TW" sz="1600" b="1">
                          <a:effectLst/>
                        </a:rPr>
                        <a:t>1.5</a:t>
                      </a:r>
                      <a:endParaRPr lang="zh-TW" altLang="en-US" sz="1600" b="1">
                        <a:effectLst/>
                      </a:endParaRPr>
                    </a:p>
                  </a:txBody>
                  <a:tcPr marL="63500" marR="63500" marT="63500" marB="63500"/>
                </a:tc>
                <a:extLst>
                  <a:ext uri="{0D108BD9-81ED-4DB2-BD59-A6C34878D82A}">
                    <a16:rowId xmlns:a16="http://schemas.microsoft.com/office/drawing/2014/main" val="384757167"/>
                  </a:ext>
                </a:extLst>
              </a:tr>
              <a:tr h="293076">
                <a:tc>
                  <a:txBody>
                    <a:bodyPr/>
                    <a:lstStyle/>
                    <a:p>
                      <a:pPr algn="ctr" rtl="0" fontAlgn="t">
                        <a:spcBef>
                          <a:spcPts val="0"/>
                        </a:spcBef>
                        <a:spcAft>
                          <a:spcPts val="0"/>
                        </a:spcAft>
                      </a:pPr>
                      <a:r>
                        <a:rPr lang="af-ZA" sz="1600" b="1">
                          <a:effectLst/>
                        </a:rPr>
                        <a:t>Operating Temperature (°C)</a:t>
                      </a:r>
                      <a:endParaRPr lang="zh-TW" altLang="en-US" sz="1600" b="1"/>
                    </a:p>
                  </a:txBody>
                  <a:tcPr marL="63500" marR="63500" marT="63500" marB="63500"/>
                </a:tc>
                <a:tc>
                  <a:txBody>
                    <a:bodyPr/>
                    <a:lstStyle/>
                    <a:p>
                      <a:pPr algn="ctr" rtl="0" fontAlgn="t">
                        <a:spcBef>
                          <a:spcPts val="0"/>
                        </a:spcBef>
                        <a:spcAft>
                          <a:spcPts val="0"/>
                        </a:spcAft>
                      </a:pPr>
                      <a:r>
                        <a:rPr lang="af-ZA" sz="1600" b="1">
                          <a:effectLst/>
                        </a:rPr>
                        <a:t>-20 to 100</a:t>
                      </a:r>
                      <a:endParaRPr lang="zh-TW" altLang="en-US" sz="1600" b="1"/>
                    </a:p>
                  </a:txBody>
                  <a:tcPr marL="63500" marR="63500" marT="63500" marB="63500"/>
                </a:tc>
                <a:extLst>
                  <a:ext uri="{0D108BD9-81ED-4DB2-BD59-A6C34878D82A}">
                    <a16:rowId xmlns:a16="http://schemas.microsoft.com/office/drawing/2014/main" val="2126280072"/>
                  </a:ext>
                </a:extLst>
              </a:tr>
            </a:tbl>
          </a:graphicData>
        </a:graphic>
      </p:graphicFrame>
      <p:graphicFrame>
        <p:nvGraphicFramePr>
          <p:cNvPr id="12" name="表格 11">
            <a:extLst>
              <a:ext uri="{FF2B5EF4-FFF2-40B4-BE49-F238E27FC236}">
                <a16:creationId xmlns:a16="http://schemas.microsoft.com/office/drawing/2014/main" id="{4CAF112A-923D-7D35-0043-768DBEBA31F7}"/>
              </a:ext>
            </a:extLst>
          </p:cNvPr>
          <p:cNvGraphicFramePr>
            <a:graphicFrameLocks noGrp="1"/>
          </p:cNvGraphicFramePr>
          <p:nvPr>
            <p:extLst>
              <p:ext uri="{D42A27DB-BD31-4B8C-83A1-F6EECF244321}">
                <p14:modId xmlns:p14="http://schemas.microsoft.com/office/powerpoint/2010/main" val="4198001512"/>
              </p:ext>
            </p:extLst>
          </p:nvPr>
        </p:nvGraphicFramePr>
        <p:xfrm>
          <a:off x="6356958" y="2943616"/>
          <a:ext cx="4656608" cy="3026315"/>
        </p:xfrm>
        <a:graphic>
          <a:graphicData uri="http://schemas.openxmlformats.org/drawingml/2006/table">
            <a:tbl>
              <a:tblPr firstRow="1" bandRow="1">
                <a:tableStyleId>{69CF1AB2-1976-4502-BF36-3FF5EA218861}</a:tableStyleId>
              </a:tblPr>
              <a:tblGrid>
                <a:gridCol w="2328304">
                  <a:extLst>
                    <a:ext uri="{9D8B030D-6E8A-4147-A177-3AD203B41FA5}">
                      <a16:colId xmlns:a16="http://schemas.microsoft.com/office/drawing/2014/main" val="948451666"/>
                    </a:ext>
                  </a:extLst>
                </a:gridCol>
                <a:gridCol w="2328304">
                  <a:extLst>
                    <a:ext uri="{9D8B030D-6E8A-4147-A177-3AD203B41FA5}">
                      <a16:colId xmlns:a16="http://schemas.microsoft.com/office/drawing/2014/main" val="3427301885"/>
                    </a:ext>
                  </a:extLst>
                </a:gridCol>
              </a:tblGrid>
              <a:tr h="443183">
                <a:tc>
                  <a:txBody>
                    <a:bodyPr/>
                    <a:lstStyle/>
                    <a:p>
                      <a:pPr algn="ctr" rtl="0" fontAlgn="t">
                        <a:spcBef>
                          <a:spcPts val="0"/>
                        </a:spcBef>
                        <a:spcAft>
                          <a:spcPts val="0"/>
                        </a:spcAft>
                      </a:pPr>
                      <a:r>
                        <a:rPr lang="af-ZA" sz="1600" b="1">
                          <a:effectLst/>
                        </a:rPr>
                        <a:t>Sampling Rate (Hz)</a:t>
                      </a:r>
                    </a:p>
                  </a:txBody>
                  <a:tcPr marL="63500" marR="63500" marT="63500" marB="63500"/>
                </a:tc>
                <a:tc>
                  <a:txBody>
                    <a:bodyPr/>
                    <a:lstStyle/>
                    <a:p>
                      <a:pPr algn="ctr" rtl="0" fontAlgn="t">
                        <a:spcBef>
                          <a:spcPts val="0"/>
                        </a:spcBef>
                        <a:spcAft>
                          <a:spcPts val="0"/>
                        </a:spcAft>
                      </a:pPr>
                      <a:r>
                        <a:rPr lang="en-US" altLang="zh-TW" sz="1600" b="1">
                          <a:effectLst/>
                        </a:rPr>
                        <a:t>30-100</a:t>
                      </a:r>
                      <a:endParaRPr lang="zh-TW" altLang="en-US" sz="1600" b="1">
                        <a:effectLst/>
                      </a:endParaRPr>
                    </a:p>
                  </a:txBody>
                  <a:tcPr marL="63500" marR="63500" marT="63500" marB="63500"/>
                </a:tc>
                <a:extLst>
                  <a:ext uri="{0D108BD9-81ED-4DB2-BD59-A6C34878D82A}">
                    <a16:rowId xmlns:a16="http://schemas.microsoft.com/office/drawing/2014/main" val="1267222923"/>
                  </a:ext>
                </a:extLst>
              </a:tr>
              <a:tr h="430522">
                <a:tc>
                  <a:txBody>
                    <a:bodyPr/>
                    <a:lstStyle/>
                    <a:p>
                      <a:pPr algn="ctr" rtl="0" fontAlgn="t">
                        <a:spcBef>
                          <a:spcPts val="0"/>
                        </a:spcBef>
                        <a:spcAft>
                          <a:spcPts val="0"/>
                        </a:spcAft>
                      </a:pPr>
                      <a:r>
                        <a:rPr lang="af-ZA" sz="1600" b="1">
                          <a:effectLst/>
                        </a:rPr>
                        <a:t>Computer Interface</a:t>
                      </a:r>
                      <a:endParaRPr lang="af-ZA" sz="1600" b="1" err="1">
                        <a:effectLst/>
                      </a:endParaRPr>
                    </a:p>
                  </a:txBody>
                  <a:tcPr marL="63500" marR="63500" marT="63500" marB="63500"/>
                </a:tc>
                <a:tc>
                  <a:txBody>
                    <a:bodyPr/>
                    <a:lstStyle/>
                    <a:p>
                      <a:pPr algn="ctr" rtl="0" fontAlgn="t">
                        <a:spcBef>
                          <a:spcPts val="0"/>
                        </a:spcBef>
                        <a:spcAft>
                          <a:spcPts val="0"/>
                        </a:spcAft>
                      </a:pPr>
                      <a:r>
                        <a:rPr lang="af-ZA" sz="1600" b="1">
                          <a:effectLst/>
                        </a:rPr>
                        <a:t>Bluetooth</a:t>
                      </a:r>
                      <a:endParaRPr lang="af-ZA" sz="1600" b="1" err="1">
                        <a:effectLst/>
                      </a:endParaRPr>
                    </a:p>
                  </a:txBody>
                  <a:tcPr marL="63500" marR="63500" marT="63500" marB="63500"/>
                </a:tc>
                <a:extLst>
                  <a:ext uri="{0D108BD9-81ED-4DB2-BD59-A6C34878D82A}">
                    <a16:rowId xmlns:a16="http://schemas.microsoft.com/office/drawing/2014/main" val="3784629450"/>
                  </a:ext>
                </a:extLst>
              </a:tr>
              <a:tr h="430522">
                <a:tc>
                  <a:txBody>
                    <a:bodyPr/>
                    <a:lstStyle/>
                    <a:p>
                      <a:pPr algn="ctr" rtl="0" fontAlgn="t">
                        <a:spcBef>
                          <a:spcPts val="0"/>
                        </a:spcBef>
                        <a:spcAft>
                          <a:spcPts val="0"/>
                        </a:spcAft>
                      </a:pPr>
                      <a:r>
                        <a:rPr lang="af-ZA" sz="1600" b="1">
                          <a:effectLst/>
                        </a:rPr>
                        <a:t>Input Voltage</a:t>
                      </a:r>
                      <a:endParaRPr lang="af-ZA" sz="1600" b="1" err="1">
                        <a:effectLst/>
                      </a:endParaRPr>
                    </a:p>
                  </a:txBody>
                  <a:tcPr marL="63500" marR="63500" marT="63500" marB="63500"/>
                </a:tc>
                <a:tc>
                  <a:txBody>
                    <a:bodyPr/>
                    <a:lstStyle/>
                    <a:p>
                      <a:pPr algn="ctr" rtl="0" fontAlgn="t">
                        <a:spcBef>
                          <a:spcPts val="0"/>
                        </a:spcBef>
                        <a:spcAft>
                          <a:spcPts val="0"/>
                        </a:spcAft>
                      </a:pPr>
                      <a:r>
                        <a:rPr lang="af-ZA" sz="1600" b="1">
                          <a:effectLst/>
                        </a:rPr>
                        <a:t>5V</a:t>
                      </a:r>
                    </a:p>
                  </a:txBody>
                  <a:tcPr marL="63500" marR="63500" marT="63500" marB="63500"/>
                </a:tc>
                <a:extLst>
                  <a:ext uri="{0D108BD9-81ED-4DB2-BD59-A6C34878D82A}">
                    <a16:rowId xmlns:a16="http://schemas.microsoft.com/office/drawing/2014/main" val="659983902"/>
                  </a:ext>
                </a:extLst>
              </a:tr>
              <a:tr h="430522">
                <a:tc>
                  <a:txBody>
                    <a:bodyPr/>
                    <a:lstStyle/>
                    <a:p>
                      <a:pPr algn="ctr" rtl="0" fontAlgn="t">
                        <a:spcBef>
                          <a:spcPts val="0"/>
                        </a:spcBef>
                        <a:spcAft>
                          <a:spcPts val="0"/>
                        </a:spcAft>
                      </a:pPr>
                      <a:r>
                        <a:rPr lang="af-ZA" sz="1600" b="1">
                          <a:effectLst/>
                        </a:rPr>
                        <a:t>Input Power</a:t>
                      </a:r>
                    </a:p>
                  </a:txBody>
                  <a:tcPr marL="63500" marR="63500" marT="63500" marB="63500"/>
                </a:tc>
                <a:tc>
                  <a:txBody>
                    <a:bodyPr/>
                    <a:lstStyle/>
                    <a:p>
                      <a:pPr algn="ctr" rtl="0" fontAlgn="t">
                        <a:spcBef>
                          <a:spcPts val="0"/>
                        </a:spcBef>
                        <a:spcAft>
                          <a:spcPts val="0"/>
                        </a:spcAft>
                      </a:pPr>
                      <a:r>
                        <a:rPr lang="af-ZA" sz="1600" b="1">
                          <a:effectLst/>
                        </a:rPr>
                        <a:t>2.5W</a:t>
                      </a:r>
                    </a:p>
                  </a:txBody>
                  <a:tcPr marL="63500" marR="63500" marT="63500" marB="63500"/>
                </a:tc>
                <a:extLst>
                  <a:ext uri="{0D108BD9-81ED-4DB2-BD59-A6C34878D82A}">
                    <a16:rowId xmlns:a16="http://schemas.microsoft.com/office/drawing/2014/main" val="1056433590"/>
                  </a:ext>
                </a:extLst>
              </a:tr>
              <a:tr h="430522">
                <a:tc>
                  <a:txBody>
                    <a:bodyPr/>
                    <a:lstStyle/>
                    <a:p>
                      <a:pPr algn="ctr" rtl="0" fontAlgn="t">
                        <a:spcBef>
                          <a:spcPts val="0"/>
                        </a:spcBef>
                        <a:spcAft>
                          <a:spcPts val="0"/>
                        </a:spcAft>
                      </a:pPr>
                      <a:r>
                        <a:rPr lang="af-ZA" sz="1600" b="1">
                          <a:effectLst/>
                        </a:rPr>
                        <a:t>ADC Resolution</a:t>
                      </a:r>
                      <a:endParaRPr lang="af-ZA" sz="1600" b="1" err="1">
                        <a:effectLst/>
                      </a:endParaRPr>
                    </a:p>
                  </a:txBody>
                  <a:tcPr marL="63500" marR="63500" marT="63500" marB="63500"/>
                </a:tc>
                <a:tc>
                  <a:txBody>
                    <a:bodyPr/>
                    <a:lstStyle/>
                    <a:p>
                      <a:pPr algn="ctr" rtl="0" fontAlgn="t">
                        <a:spcBef>
                          <a:spcPts val="0"/>
                        </a:spcBef>
                        <a:spcAft>
                          <a:spcPts val="0"/>
                        </a:spcAft>
                      </a:pPr>
                      <a:r>
                        <a:rPr lang="af-ZA" sz="1600" b="1">
                          <a:effectLst/>
                        </a:rPr>
                        <a:t>16 bits</a:t>
                      </a:r>
                    </a:p>
                  </a:txBody>
                  <a:tcPr marL="63500" marR="63500" marT="63500" marB="63500"/>
                </a:tc>
                <a:extLst>
                  <a:ext uri="{0D108BD9-81ED-4DB2-BD59-A6C34878D82A}">
                    <a16:rowId xmlns:a16="http://schemas.microsoft.com/office/drawing/2014/main" val="3387670977"/>
                  </a:ext>
                </a:extLst>
              </a:tr>
              <a:tr h="430522">
                <a:tc>
                  <a:txBody>
                    <a:bodyPr/>
                    <a:lstStyle/>
                    <a:p>
                      <a:pPr algn="ctr" rtl="0" fontAlgn="t">
                        <a:spcBef>
                          <a:spcPts val="0"/>
                        </a:spcBef>
                        <a:spcAft>
                          <a:spcPts val="0"/>
                        </a:spcAft>
                      </a:pPr>
                      <a:r>
                        <a:rPr lang="af-ZA" sz="1600" b="1">
                          <a:effectLst/>
                        </a:rPr>
                        <a:t>Enclosure Size (cm)</a:t>
                      </a:r>
                    </a:p>
                  </a:txBody>
                  <a:tcPr marL="63500" marR="63500" marT="63500" marB="63500"/>
                </a:tc>
                <a:tc>
                  <a:txBody>
                    <a:bodyPr/>
                    <a:lstStyle/>
                    <a:p>
                      <a:pPr algn="ctr" rtl="0" fontAlgn="t">
                        <a:spcBef>
                          <a:spcPts val="0"/>
                        </a:spcBef>
                        <a:spcAft>
                          <a:spcPts val="0"/>
                        </a:spcAft>
                      </a:pPr>
                      <a:r>
                        <a:rPr lang="af-ZA" sz="1600" b="1">
                          <a:effectLst/>
                        </a:rPr>
                        <a:t>75x40x12.8</a:t>
                      </a:r>
                    </a:p>
                  </a:txBody>
                  <a:tcPr marL="63500" marR="63500" marT="63500" marB="63500"/>
                </a:tc>
                <a:extLst>
                  <a:ext uri="{0D108BD9-81ED-4DB2-BD59-A6C34878D82A}">
                    <a16:rowId xmlns:a16="http://schemas.microsoft.com/office/drawing/2014/main" val="3141070344"/>
                  </a:ext>
                </a:extLst>
              </a:tr>
              <a:tr h="430522">
                <a:tc>
                  <a:txBody>
                    <a:bodyPr/>
                    <a:lstStyle/>
                    <a:p>
                      <a:pPr algn="ctr" rtl="0" fontAlgn="t">
                        <a:spcBef>
                          <a:spcPts val="0"/>
                        </a:spcBef>
                        <a:spcAft>
                          <a:spcPts val="0"/>
                        </a:spcAft>
                      </a:pPr>
                      <a:r>
                        <a:rPr lang="af-ZA" sz="1600" b="1">
                          <a:effectLst/>
                        </a:rPr>
                        <a:t>Weight (g)</a:t>
                      </a:r>
                    </a:p>
                  </a:txBody>
                  <a:tcPr marL="63500" marR="63500" marT="63500" marB="63500"/>
                </a:tc>
                <a:tc>
                  <a:txBody>
                    <a:bodyPr/>
                    <a:lstStyle/>
                    <a:p>
                      <a:pPr algn="ctr" rtl="0" fontAlgn="t">
                        <a:spcBef>
                          <a:spcPts val="0"/>
                        </a:spcBef>
                        <a:spcAft>
                          <a:spcPts val="0"/>
                        </a:spcAft>
                      </a:pPr>
                      <a:r>
                        <a:rPr lang="en-US" altLang="zh-TW" sz="1600" b="1">
                          <a:effectLst/>
                        </a:rPr>
                        <a:t>55</a:t>
                      </a:r>
                      <a:endParaRPr lang="zh-TW" altLang="en-US" sz="1600" b="1">
                        <a:effectLst/>
                      </a:endParaRPr>
                    </a:p>
                  </a:txBody>
                  <a:tcPr marL="63500" marR="63500" marT="63500" marB="63500"/>
                </a:tc>
                <a:extLst>
                  <a:ext uri="{0D108BD9-81ED-4DB2-BD59-A6C34878D82A}">
                    <a16:rowId xmlns:a16="http://schemas.microsoft.com/office/drawing/2014/main" val="2004506588"/>
                  </a:ext>
                </a:extLst>
              </a:tr>
            </a:tbl>
          </a:graphicData>
        </a:graphic>
      </p:graphicFrame>
      <p:sp>
        <p:nvSpPr>
          <p:cNvPr id="13" name="文字方塊 12">
            <a:extLst>
              <a:ext uri="{FF2B5EF4-FFF2-40B4-BE49-F238E27FC236}">
                <a16:creationId xmlns:a16="http://schemas.microsoft.com/office/drawing/2014/main" id="{23E0DE23-633C-4198-161B-E41992270F39}"/>
              </a:ext>
            </a:extLst>
          </p:cNvPr>
          <p:cNvSpPr txBox="1"/>
          <p:nvPr/>
        </p:nvSpPr>
        <p:spPr>
          <a:xfrm>
            <a:off x="738409" y="2558180"/>
            <a:ext cx="51700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cs typeface="Times New Roman"/>
              </a:rPr>
              <a:t>Sensor</a:t>
            </a:r>
          </a:p>
        </p:txBody>
      </p:sp>
      <p:sp>
        <p:nvSpPr>
          <p:cNvPr id="14" name="文字方塊 13">
            <a:extLst>
              <a:ext uri="{FF2B5EF4-FFF2-40B4-BE49-F238E27FC236}">
                <a16:creationId xmlns:a16="http://schemas.microsoft.com/office/drawing/2014/main" id="{1A0448B0-145E-FDC1-9D7E-78598FA1988A}"/>
              </a:ext>
            </a:extLst>
          </p:cNvPr>
          <p:cNvSpPr txBox="1"/>
          <p:nvPr/>
        </p:nvSpPr>
        <p:spPr>
          <a:xfrm>
            <a:off x="6352135" y="2561563"/>
            <a:ext cx="46305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b="1">
                <a:cs typeface="Times New Roman"/>
              </a:rPr>
              <a:t>Electronics</a:t>
            </a:r>
          </a:p>
        </p:txBody>
      </p:sp>
    </p:spTree>
    <p:extLst>
      <p:ext uri="{BB962C8B-B14F-4D97-AF65-F5344CB8AC3E}">
        <p14:creationId xmlns:p14="http://schemas.microsoft.com/office/powerpoint/2010/main" val="412015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Main Chip - SoC</a:t>
            </a:r>
            <a:endParaRPr lang="zh-TW" altLang="en-US"/>
          </a:p>
        </p:txBody>
      </p:sp>
      <p:sp>
        <p:nvSpPr>
          <p:cNvPr id="3" name="內容版面配置區 2"/>
          <p:cNvSpPr>
            <a:spLocks noGrp="1"/>
          </p:cNvSpPr>
          <p:nvPr>
            <p:ph idx="1"/>
          </p:nvPr>
        </p:nvSpPr>
        <p:spPr>
          <a:xfrm>
            <a:off x="912284" y="1714593"/>
            <a:ext cx="5352691" cy="4533810"/>
          </a:xfrm>
        </p:spPr>
        <p:txBody>
          <a:bodyPr/>
          <a:lstStyle/>
          <a:p>
            <a:r>
              <a:rPr lang="zh-TW" altLang="en-US">
                <a:cs typeface="Times New Roman"/>
              </a:rPr>
              <a:t>CPU</a:t>
            </a:r>
            <a:endParaRPr lang="zh-TW" altLang="en-US">
              <a:ea typeface="新細明體"/>
              <a:cs typeface="+mn-lt"/>
            </a:endParaRPr>
          </a:p>
          <a:p>
            <a:pPr marL="594995" lvl="1" indent="-252095"/>
            <a:r>
              <a:rPr lang="zh-TW">
                <a:ea typeface="+mn-lt"/>
                <a:cs typeface="+mn-lt"/>
              </a:rPr>
              <a:t>MediaTek Dimensity 9200</a:t>
            </a:r>
            <a:endParaRPr lang="zh-TW" altLang="en-US">
              <a:cs typeface="Times New Roman"/>
            </a:endParaRPr>
          </a:p>
          <a:p>
            <a:r>
              <a:rPr lang="zh-TW" altLang="en-US">
                <a:cs typeface="Times New Roman"/>
              </a:rPr>
              <a:t>Radar Processor</a:t>
            </a:r>
          </a:p>
          <a:p>
            <a:pPr marL="594995" lvl="1" indent="-252095"/>
            <a:r>
              <a:rPr lang="en-US" altLang="zh-TW">
                <a:cs typeface="Times New Roman"/>
              </a:rPr>
              <a:t>ARM Cortex-R5F</a:t>
            </a:r>
            <a:endParaRPr lang="en-US">
              <a:cs typeface="Times New Roman"/>
            </a:endParaRPr>
          </a:p>
          <a:p>
            <a:r>
              <a:rPr lang="zh-TW" altLang="en-US">
                <a:cs typeface="Times New Roman"/>
              </a:rPr>
              <a:t>DSP</a:t>
            </a:r>
          </a:p>
          <a:p>
            <a:pPr marL="594995" lvl="1" indent="-252095"/>
            <a:r>
              <a:rPr lang="en-US" altLang="zh-TW">
                <a:cs typeface="Times New Roman"/>
              </a:rPr>
              <a:t>TI DSP C66x</a:t>
            </a:r>
            <a:endParaRPr lang="zh-TW" altLang="en-US">
              <a:cs typeface="Times New Roman"/>
            </a:endParaRPr>
          </a:p>
          <a:p>
            <a:r>
              <a:rPr lang="zh-TW" altLang="en-US">
                <a:cs typeface="Times New Roman"/>
              </a:rPr>
              <a:t>AI Processor </a:t>
            </a:r>
          </a:p>
          <a:p>
            <a:pPr marL="594995" lvl="1" indent="-252095"/>
            <a:r>
              <a:rPr lang="en-US" altLang="zh-TW">
                <a:cs typeface="Times New Roman"/>
              </a:rPr>
              <a:t>Himax </a:t>
            </a:r>
            <a:r>
              <a:rPr lang="en-US" altLang="zh-TW" err="1">
                <a:cs typeface="Times New Roman"/>
              </a:rPr>
              <a:t>WiseEye</a:t>
            </a:r>
            <a:r>
              <a:rPr lang="en-US" altLang="zh-TW">
                <a:cs typeface="Times New Roman"/>
              </a:rPr>
              <a:t> WE-I Plus HX6537-A</a:t>
            </a:r>
            <a:endParaRPr lang="zh-TW" altLang="en-US">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18</a:t>
            </a:fld>
            <a:endParaRPr lang="zh-TW" altLang="en-US"/>
          </a:p>
        </p:txBody>
      </p:sp>
      <p:grpSp>
        <p:nvGrpSpPr>
          <p:cNvPr id="10" name="群組 9">
            <a:extLst>
              <a:ext uri="{FF2B5EF4-FFF2-40B4-BE49-F238E27FC236}">
                <a16:creationId xmlns:a16="http://schemas.microsoft.com/office/drawing/2014/main" id="{EF5DAA32-9F94-486A-AE97-938B7C7E102E}"/>
              </a:ext>
            </a:extLst>
          </p:cNvPr>
          <p:cNvGrpSpPr/>
          <p:nvPr/>
        </p:nvGrpSpPr>
        <p:grpSpPr>
          <a:xfrm>
            <a:off x="6709434" y="2060192"/>
            <a:ext cx="4059768" cy="2744618"/>
            <a:chOff x="7703128" y="2726243"/>
            <a:chExt cx="3600000" cy="2340000"/>
          </a:xfrm>
        </p:grpSpPr>
        <p:sp>
          <p:nvSpPr>
            <p:cNvPr id="5" name="矩形 4">
              <a:extLst>
                <a:ext uri="{FF2B5EF4-FFF2-40B4-BE49-F238E27FC236}">
                  <a16:creationId xmlns:a16="http://schemas.microsoft.com/office/drawing/2014/main" id="{0E1D75A1-5DF3-41AD-B838-7FCBB2909194}"/>
                </a:ext>
              </a:extLst>
            </p:cNvPr>
            <p:cNvSpPr/>
            <p:nvPr/>
          </p:nvSpPr>
          <p:spPr>
            <a:xfrm>
              <a:off x="7703128" y="2726243"/>
              <a:ext cx="3600000" cy="2340000"/>
            </a:xfrm>
            <a:prstGeom prst="rect">
              <a:avLst/>
            </a:prstGeom>
            <a:solidFill>
              <a:schemeClr val="accent1">
                <a:lumMod val="50000"/>
              </a:schemeClr>
            </a:solidFill>
            <a:ln>
              <a:solidFill>
                <a:schemeClr val="accent5">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8F398FD5-C4D5-45BE-8883-92DF8A7AE776}"/>
                </a:ext>
              </a:extLst>
            </p:cNvPr>
            <p:cNvSpPr/>
            <p:nvPr/>
          </p:nvSpPr>
          <p:spPr>
            <a:xfrm>
              <a:off x="9772072" y="2839457"/>
              <a:ext cx="990000" cy="990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accent5">
                      <a:lumMod val="10000"/>
                    </a:schemeClr>
                  </a:solidFill>
                </a:rPr>
                <a:t>CPU</a:t>
              </a:r>
              <a:endParaRPr lang="zh-TW" altLang="en-US">
                <a:solidFill>
                  <a:schemeClr val="accent5">
                    <a:lumMod val="10000"/>
                  </a:schemeClr>
                </a:solidFill>
              </a:endParaRPr>
            </a:p>
          </p:txBody>
        </p:sp>
        <p:sp>
          <p:nvSpPr>
            <p:cNvPr id="7" name="矩形 6">
              <a:extLst>
                <a:ext uri="{FF2B5EF4-FFF2-40B4-BE49-F238E27FC236}">
                  <a16:creationId xmlns:a16="http://schemas.microsoft.com/office/drawing/2014/main" id="{BDCA6F5C-BAD9-4052-A804-7DB837155602}"/>
                </a:ext>
              </a:extLst>
            </p:cNvPr>
            <p:cNvSpPr/>
            <p:nvPr/>
          </p:nvSpPr>
          <p:spPr>
            <a:xfrm>
              <a:off x="8242600" y="3974309"/>
              <a:ext cx="990000" cy="990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solidFill>
                    <a:schemeClr val="accent5">
                      <a:lumMod val="10000"/>
                    </a:schemeClr>
                  </a:solidFill>
                </a:rPr>
                <a:t>DSP</a:t>
              </a:r>
              <a:endParaRPr lang="zh-TW" altLang="en-US">
                <a:solidFill>
                  <a:schemeClr val="accent5">
                    <a:lumMod val="10000"/>
                  </a:schemeClr>
                </a:solidFill>
              </a:endParaRPr>
            </a:p>
          </p:txBody>
        </p:sp>
        <p:sp>
          <p:nvSpPr>
            <p:cNvPr id="8" name="矩形 7">
              <a:extLst>
                <a:ext uri="{FF2B5EF4-FFF2-40B4-BE49-F238E27FC236}">
                  <a16:creationId xmlns:a16="http://schemas.microsoft.com/office/drawing/2014/main" id="{14DC3FBF-6BF9-43A3-A4AD-0E534F8A76D8}"/>
                </a:ext>
              </a:extLst>
            </p:cNvPr>
            <p:cNvSpPr/>
            <p:nvPr/>
          </p:nvSpPr>
          <p:spPr>
            <a:xfrm>
              <a:off x="9772072" y="3974309"/>
              <a:ext cx="990000" cy="990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a:solidFill>
                    <a:schemeClr val="accent5">
                      <a:lumMod val="10000"/>
                    </a:schemeClr>
                  </a:solidFill>
                </a:rPr>
                <a:t>AI</a:t>
              </a:r>
            </a:p>
            <a:p>
              <a:pPr algn="ctr"/>
              <a:r>
                <a:rPr lang="en-US" altLang="zh-TW" sz="1600">
                  <a:solidFill>
                    <a:schemeClr val="accent5">
                      <a:lumMod val="10000"/>
                    </a:schemeClr>
                  </a:solidFill>
                </a:rPr>
                <a:t>processor </a:t>
              </a:r>
              <a:endParaRPr lang="zh-TW" altLang="en-US" sz="1600">
                <a:solidFill>
                  <a:schemeClr val="accent5">
                    <a:lumMod val="10000"/>
                  </a:schemeClr>
                </a:solidFill>
              </a:endParaRPr>
            </a:p>
          </p:txBody>
        </p:sp>
        <p:sp>
          <p:nvSpPr>
            <p:cNvPr id="9" name="矩形 8">
              <a:extLst>
                <a:ext uri="{FF2B5EF4-FFF2-40B4-BE49-F238E27FC236}">
                  <a16:creationId xmlns:a16="http://schemas.microsoft.com/office/drawing/2014/main" id="{1DCD6B9D-1EE8-4850-99C2-7E44A51F6A7A}"/>
                </a:ext>
              </a:extLst>
            </p:cNvPr>
            <p:cNvSpPr/>
            <p:nvPr/>
          </p:nvSpPr>
          <p:spPr>
            <a:xfrm>
              <a:off x="8242600" y="2857929"/>
              <a:ext cx="990000" cy="990000"/>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a:solidFill>
                    <a:schemeClr val="accent5">
                      <a:lumMod val="10000"/>
                    </a:schemeClr>
                  </a:solidFill>
                </a:rPr>
                <a:t>Radar</a:t>
              </a:r>
            </a:p>
            <a:p>
              <a:pPr algn="ctr"/>
              <a:r>
                <a:rPr lang="en-US" altLang="zh-TW" sz="1600">
                  <a:solidFill>
                    <a:schemeClr val="accent5">
                      <a:lumMod val="10000"/>
                    </a:schemeClr>
                  </a:solidFill>
                </a:rPr>
                <a:t>processor </a:t>
              </a:r>
              <a:endParaRPr lang="zh-TW" altLang="en-US" sz="1600">
                <a:solidFill>
                  <a:schemeClr val="accent5">
                    <a:lumMod val="10000"/>
                  </a:schemeClr>
                </a:solidFill>
              </a:endParaRPr>
            </a:p>
          </p:txBody>
        </p:sp>
      </p:grpSp>
    </p:spTree>
    <p:extLst>
      <p:ext uri="{BB962C8B-B14F-4D97-AF65-F5344CB8AC3E}">
        <p14:creationId xmlns:p14="http://schemas.microsoft.com/office/powerpoint/2010/main" val="195222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AI Processor</a:t>
            </a:r>
            <a:endParaRPr lang="zh-TW" altLang="en-US"/>
          </a:p>
        </p:txBody>
      </p:sp>
      <p:sp>
        <p:nvSpPr>
          <p:cNvPr id="3" name="內容版面配置區 2"/>
          <p:cNvSpPr>
            <a:spLocks noGrp="1"/>
          </p:cNvSpPr>
          <p:nvPr>
            <p:ph idx="1"/>
          </p:nvPr>
        </p:nvSpPr>
        <p:spPr/>
        <p:txBody>
          <a:bodyPr/>
          <a:lstStyle/>
          <a:p>
            <a:r>
              <a:rPr lang="en-US" altLang="zh-TW"/>
              <a:t>AI accelerator is a class of specialized hardware accelerator or computer system designed to accelerate machine learning applications.</a:t>
            </a:r>
          </a:p>
          <a:p>
            <a:r>
              <a:rPr lang="en-US" altLang="zh-TW"/>
              <a:t>We use AI Processor to accelerate</a:t>
            </a:r>
          </a:p>
          <a:p>
            <a:pPr lvl="1"/>
            <a:r>
              <a:rPr lang="en-US" altLang="zh-TW"/>
              <a:t>YOLOv7 for Object Detection</a:t>
            </a:r>
          </a:p>
          <a:p>
            <a:pPr lvl="1"/>
            <a:r>
              <a:rPr lang="en-US" altLang="zh-TW"/>
              <a:t>SCNN for Lane Detection</a:t>
            </a:r>
            <a:endParaRPr lang="zh-TW" altLang="en-US"/>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19</a:t>
            </a:fld>
            <a:endParaRPr lang="zh-TW" altLang="en-US"/>
          </a:p>
        </p:txBody>
      </p:sp>
      <p:pic>
        <p:nvPicPr>
          <p:cNvPr id="6" name="圖片 5">
            <a:extLst>
              <a:ext uri="{FF2B5EF4-FFF2-40B4-BE49-F238E27FC236}">
                <a16:creationId xmlns:a16="http://schemas.microsoft.com/office/drawing/2014/main" id="{318FA742-9101-4EA2-8E3B-0C2EF3ADDF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652" y="4167784"/>
            <a:ext cx="2968515" cy="1980000"/>
          </a:xfrm>
          <a:prstGeom prst="rect">
            <a:avLst/>
          </a:prstGeom>
        </p:spPr>
      </p:pic>
      <p:pic>
        <p:nvPicPr>
          <p:cNvPr id="8" name="圖片 7">
            <a:extLst>
              <a:ext uri="{FF2B5EF4-FFF2-40B4-BE49-F238E27FC236}">
                <a16:creationId xmlns:a16="http://schemas.microsoft.com/office/drawing/2014/main" id="{4B5BFFC8-9D8F-4E29-BF64-1439FB0773AC}"/>
              </a:ext>
            </a:extLst>
          </p:cNvPr>
          <p:cNvPicPr>
            <a:picLocks noChangeAspect="1"/>
          </p:cNvPicPr>
          <p:nvPr/>
        </p:nvPicPr>
        <p:blipFill>
          <a:blip r:embed="rId3"/>
          <a:stretch>
            <a:fillRect/>
          </a:stretch>
        </p:blipFill>
        <p:spPr>
          <a:xfrm>
            <a:off x="6093884" y="4167784"/>
            <a:ext cx="5545216" cy="1980000"/>
          </a:xfrm>
          <a:prstGeom prst="rect">
            <a:avLst/>
          </a:prstGeom>
        </p:spPr>
      </p:pic>
      <p:sp>
        <p:nvSpPr>
          <p:cNvPr id="9" name="文字方塊 8">
            <a:extLst>
              <a:ext uri="{FF2B5EF4-FFF2-40B4-BE49-F238E27FC236}">
                <a16:creationId xmlns:a16="http://schemas.microsoft.com/office/drawing/2014/main" id="{A7A08631-D033-4358-ACF3-BD2667143D94}"/>
              </a:ext>
            </a:extLst>
          </p:cNvPr>
          <p:cNvSpPr txBox="1"/>
          <p:nvPr/>
        </p:nvSpPr>
        <p:spPr>
          <a:xfrm>
            <a:off x="1997104" y="6158408"/>
            <a:ext cx="1755609" cy="369332"/>
          </a:xfrm>
          <a:prstGeom prst="rect">
            <a:avLst/>
          </a:prstGeom>
          <a:noFill/>
        </p:spPr>
        <p:txBody>
          <a:bodyPr wrap="none" rtlCol="0">
            <a:spAutoFit/>
          </a:bodyPr>
          <a:lstStyle/>
          <a:p>
            <a:r>
              <a:rPr lang="en-US" altLang="zh-TW"/>
              <a:t>Object Detection</a:t>
            </a:r>
            <a:endParaRPr lang="zh-TW" altLang="en-US"/>
          </a:p>
        </p:txBody>
      </p:sp>
      <p:sp>
        <p:nvSpPr>
          <p:cNvPr id="10" name="文字方塊 9">
            <a:extLst>
              <a:ext uri="{FF2B5EF4-FFF2-40B4-BE49-F238E27FC236}">
                <a16:creationId xmlns:a16="http://schemas.microsoft.com/office/drawing/2014/main" id="{05379EDC-B2EB-4B29-973F-A84019DD2CE4}"/>
              </a:ext>
            </a:extLst>
          </p:cNvPr>
          <p:cNvSpPr txBox="1"/>
          <p:nvPr/>
        </p:nvSpPr>
        <p:spPr>
          <a:xfrm>
            <a:off x="8065631" y="6159389"/>
            <a:ext cx="1601721" cy="369332"/>
          </a:xfrm>
          <a:prstGeom prst="rect">
            <a:avLst/>
          </a:prstGeom>
          <a:noFill/>
        </p:spPr>
        <p:txBody>
          <a:bodyPr wrap="none" rtlCol="0">
            <a:spAutoFit/>
          </a:bodyPr>
          <a:lstStyle/>
          <a:p>
            <a:r>
              <a:rPr lang="en-US" altLang="zh-TW"/>
              <a:t>Lane Detection</a:t>
            </a:r>
            <a:endParaRPr lang="zh-TW" altLang="en-US"/>
          </a:p>
        </p:txBody>
      </p:sp>
    </p:spTree>
    <p:extLst>
      <p:ext uri="{BB962C8B-B14F-4D97-AF65-F5344CB8AC3E}">
        <p14:creationId xmlns:p14="http://schemas.microsoft.com/office/powerpoint/2010/main" val="255771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p:txBody>
          <a:bodyPr/>
          <a:lstStyle/>
          <a:p>
            <a:r>
              <a:rPr lang="en-US" altLang="zh-TW" dirty="0"/>
              <a:t>Introduction</a:t>
            </a:r>
          </a:p>
          <a:p>
            <a:r>
              <a:rPr lang="en-US" altLang="zh-TW" dirty="0"/>
              <a:t>System Architecture</a:t>
            </a:r>
            <a:endParaRPr lang="en-US" altLang="zh-TW" dirty="0">
              <a:cs typeface="Times New Roman"/>
            </a:endParaRPr>
          </a:p>
          <a:p>
            <a:r>
              <a:rPr lang="en-US" altLang="zh-TW" dirty="0"/>
              <a:t>Technology</a:t>
            </a:r>
            <a:endParaRPr lang="en-US" altLang="zh-TW" dirty="0">
              <a:cs typeface="Times New Roman"/>
            </a:endParaRPr>
          </a:p>
          <a:p>
            <a:r>
              <a:rPr lang="en-US" altLang="zh-TW" dirty="0"/>
              <a:t>Global Market Analysis</a:t>
            </a:r>
            <a:endParaRPr lang="en-US" altLang="zh-TW" dirty="0">
              <a:cs typeface="Times New Roman"/>
            </a:endParaRPr>
          </a:p>
          <a:p>
            <a:r>
              <a:rPr lang="en-US" altLang="zh-TW" dirty="0"/>
              <a:t>Reference</a:t>
            </a:r>
            <a:endParaRPr lang="en-US" altLang="zh-TW" dirty="0">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2</a:t>
            </a:fld>
            <a:endParaRPr lang="zh-TW" altLang="en-US"/>
          </a:p>
        </p:txBody>
      </p:sp>
    </p:spTree>
    <p:extLst>
      <p:ext uri="{BB962C8B-B14F-4D97-AF65-F5344CB8AC3E}">
        <p14:creationId xmlns:p14="http://schemas.microsoft.com/office/powerpoint/2010/main" val="586884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03A71A-DA71-476C-B424-4F2F7109BBB3}"/>
              </a:ext>
            </a:extLst>
          </p:cNvPr>
          <p:cNvSpPr>
            <a:spLocks noGrp="1"/>
          </p:cNvSpPr>
          <p:nvPr>
            <p:ph type="title"/>
          </p:nvPr>
        </p:nvSpPr>
        <p:spPr/>
        <p:txBody>
          <a:bodyPr/>
          <a:lstStyle/>
          <a:p>
            <a:r>
              <a:rPr lang="en-US" altLang="zh-TW" err="1"/>
              <a:t>WiseEye</a:t>
            </a:r>
            <a:r>
              <a:rPr lang="en-US" altLang="zh-TW"/>
              <a:t> WE-I Plus HX6537-A</a:t>
            </a:r>
            <a:endParaRPr lang="zh-TW" altLang="en-US"/>
          </a:p>
        </p:txBody>
      </p:sp>
      <p:sp>
        <p:nvSpPr>
          <p:cNvPr id="3" name="內容版面配置區 2">
            <a:extLst>
              <a:ext uri="{FF2B5EF4-FFF2-40B4-BE49-F238E27FC236}">
                <a16:creationId xmlns:a16="http://schemas.microsoft.com/office/drawing/2014/main" id="{28F2112A-56F9-417F-BEEE-08E9E51ADE6A}"/>
              </a:ext>
            </a:extLst>
          </p:cNvPr>
          <p:cNvSpPr>
            <a:spLocks noGrp="1"/>
          </p:cNvSpPr>
          <p:nvPr>
            <p:ph idx="1"/>
          </p:nvPr>
        </p:nvSpPr>
        <p:spPr/>
        <p:txBody>
          <a:bodyPr/>
          <a:lstStyle/>
          <a:p>
            <a:r>
              <a:rPr lang="en-US" altLang="zh-TW" err="1"/>
              <a:t>Himax</a:t>
            </a:r>
            <a:r>
              <a:rPr lang="en-US" altLang="zh-TW"/>
              <a:t> WE-I Plus ASIC</a:t>
            </a:r>
          </a:p>
          <a:p>
            <a:pPr lvl="1"/>
            <a:r>
              <a:rPr lang="en-US" altLang="zh-TW"/>
              <a:t>HX6537-A processor to accelerate NN</a:t>
            </a:r>
          </a:p>
          <a:p>
            <a:r>
              <a:rPr lang="en-US" altLang="zh-TW"/>
              <a:t>Feature</a:t>
            </a:r>
          </a:p>
          <a:p>
            <a:pPr lvl="1"/>
            <a:r>
              <a:rPr lang="en-US" altLang="zh-TW"/>
              <a:t>Low power</a:t>
            </a:r>
          </a:p>
          <a:p>
            <a:pPr lvl="1"/>
            <a:r>
              <a:rPr lang="en-US" altLang="zh-TW"/>
              <a:t>Hight Performance</a:t>
            </a:r>
          </a:p>
          <a:p>
            <a:pPr lvl="1"/>
            <a:r>
              <a:rPr lang="en-US" altLang="zh-TW"/>
              <a:t>Support Google TensorFlow Lite</a:t>
            </a:r>
            <a:endParaRPr lang="zh-TW" altLang="en-US"/>
          </a:p>
        </p:txBody>
      </p:sp>
      <p:sp>
        <p:nvSpPr>
          <p:cNvPr id="4" name="投影片編號版面配置區 3">
            <a:extLst>
              <a:ext uri="{FF2B5EF4-FFF2-40B4-BE49-F238E27FC236}">
                <a16:creationId xmlns:a16="http://schemas.microsoft.com/office/drawing/2014/main" id="{83F2843C-BBCE-4C26-B4EF-92BE3DB69711}"/>
              </a:ext>
            </a:extLst>
          </p:cNvPr>
          <p:cNvSpPr>
            <a:spLocks noGrp="1"/>
          </p:cNvSpPr>
          <p:nvPr>
            <p:ph type="sldNum" sz="quarter" idx="11"/>
          </p:nvPr>
        </p:nvSpPr>
        <p:spPr/>
        <p:txBody>
          <a:bodyPr/>
          <a:lstStyle/>
          <a:p>
            <a:fld id="{5B0A2E34-17E6-46B6-A0CD-23734D57E7FF}" type="slidenum">
              <a:rPr lang="zh-TW" altLang="en-US" smtClean="0"/>
              <a:t>20</a:t>
            </a:fld>
            <a:endParaRPr lang="zh-TW" altLang="en-US"/>
          </a:p>
        </p:txBody>
      </p:sp>
      <p:pic>
        <p:nvPicPr>
          <p:cNvPr id="5" name="圖片 5">
            <a:extLst>
              <a:ext uri="{FF2B5EF4-FFF2-40B4-BE49-F238E27FC236}">
                <a16:creationId xmlns:a16="http://schemas.microsoft.com/office/drawing/2014/main" id="{2EFDE97F-E0A9-90DD-54BF-BCE4F9578177}"/>
              </a:ext>
            </a:extLst>
          </p:cNvPr>
          <p:cNvPicPr>
            <a:picLocks noChangeAspect="1"/>
          </p:cNvPicPr>
          <p:nvPr/>
        </p:nvPicPr>
        <p:blipFill>
          <a:blip r:embed="rId2"/>
          <a:stretch>
            <a:fillRect/>
          </a:stretch>
        </p:blipFill>
        <p:spPr>
          <a:xfrm>
            <a:off x="5842417" y="1852415"/>
            <a:ext cx="5179101" cy="3615367"/>
          </a:xfrm>
          <a:prstGeom prst="rect">
            <a:avLst/>
          </a:prstGeom>
        </p:spPr>
      </p:pic>
    </p:spTree>
    <p:extLst>
      <p:ext uri="{BB962C8B-B14F-4D97-AF65-F5344CB8AC3E}">
        <p14:creationId xmlns:p14="http://schemas.microsoft.com/office/powerpoint/2010/main" val="3172027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637211-EE08-4CFE-897E-04E241D977E5}"/>
              </a:ext>
            </a:extLst>
          </p:cNvPr>
          <p:cNvSpPr>
            <a:spLocks noGrp="1"/>
          </p:cNvSpPr>
          <p:nvPr>
            <p:ph type="title"/>
          </p:nvPr>
        </p:nvSpPr>
        <p:spPr/>
        <p:txBody>
          <a:bodyPr/>
          <a:lstStyle/>
          <a:p>
            <a:r>
              <a:rPr lang="en-US" altLang="zh-TW" err="1"/>
              <a:t>WiseEye</a:t>
            </a:r>
            <a:r>
              <a:rPr lang="en-US" altLang="zh-TW"/>
              <a:t> WE-I Plus HX6537-A - Specification</a:t>
            </a:r>
            <a:endParaRPr lang="zh-TW" altLang="en-US"/>
          </a:p>
        </p:txBody>
      </p:sp>
      <p:sp>
        <p:nvSpPr>
          <p:cNvPr id="3" name="內容版面配置區 2">
            <a:extLst>
              <a:ext uri="{FF2B5EF4-FFF2-40B4-BE49-F238E27FC236}">
                <a16:creationId xmlns:a16="http://schemas.microsoft.com/office/drawing/2014/main" id="{3F0AECA8-34F9-4EAD-8A17-CD27536CE64A}"/>
              </a:ext>
            </a:extLst>
          </p:cNvPr>
          <p:cNvSpPr>
            <a:spLocks noGrp="1"/>
          </p:cNvSpPr>
          <p:nvPr>
            <p:ph idx="1"/>
          </p:nvPr>
        </p:nvSpPr>
        <p:spPr>
          <a:xfrm>
            <a:off x="912284" y="1714593"/>
            <a:ext cx="10370388" cy="4921998"/>
          </a:xfrm>
        </p:spPr>
        <p:txBody>
          <a:bodyPr/>
          <a:lstStyle/>
          <a:p>
            <a:r>
              <a:rPr lang="en-US" altLang="zh-TW" sz="2000"/>
              <a:t>WE-I Plus ASIC (HX6537-A)</a:t>
            </a:r>
          </a:p>
          <a:p>
            <a:pPr lvl="1"/>
            <a:r>
              <a:rPr lang="en-US" altLang="zh-TW" sz="1800"/>
              <a:t>ARC 32-bit EM9D DSP with FPU</a:t>
            </a:r>
          </a:p>
          <a:p>
            <a:pPr lvl="1"/>
            <a:r>
              <a:rPr lang="en-US" altLang="zh-TW" sz="1800"/>
              <a:t>400MHz clock frequency</a:t>
            </a:r>
          </a:p>
          <a:p>
            <a:pPr lvl="1"/>
            <a:r>
              <a:rPr lang="en-US" altLang="zh-TW" sz="1800"/>
              <a:t>2MB SRAM</a:t>
            </a:r>
          </a:p>
          <a:p>
            <a:pPr lvl="1"/>
            <a:r>
              <a:rPr lang="en-US" altLang="zh-TW" sz="1800"/>
              <a:t>2MB Flash</a:t>
            </a:r>
          </a:p>
          <a:p>
            <a:r>
              <a:rPr lang="en-US" altLang="zh-TW" sz="2000"/>
              <a:t>On board</a:t>
            </a:r>
          </a:p>
          <a:p>
            <a:pPr lvl="1"/>
            <a:r>
              <a:rPr lang="en-US" altLang="zh-TW" sz="1800" err="1"/>
              <a:t>Himax</a:t>
            </a:r>
            <a:r>
              <a:rPr lang="en-US" altLang="zh-TW" sz="1800"/>
              <a:t> HM0360 </a:t>
            </a:r>
            <a:r>
              <a:rPr lang="en-US" altLang="zh-TW" sz="1800" err="1"/>
              <a:t>AoS</a:t>
            </a:r>
            <a:r>
              <a:rPr lang="en-US" altLang="zh-TW" sz="1800"/>
              <a:t> TM ultra-low power VGA CCM</a:t>
            </a:r>
          </a:p>
          <a:p>
            <a:pPr lvl="1"/>
            <a:r>
              <a:rPr lang="en-US" altLang="zh-TW" sz="1800"/>
              <a:t>FTDI USB to SPI/I2C/UART bridge</a:t>
            </a:r>
          </a:p>
          <a:p>
            <a:pPr lvl="1"/>
            <a:r>
              <a:rPr lang="en-US" altLang="zh-TW" sz="1800"/>
              <a:t>LDO power supply (3.3/2.8/1.8/1.2V)</a:t>
            </a:r>
          </a:p>
          <a:p>
            <a:pPr lvl="1"/>
            <a:r>
              <a:rPr lang="en-US" altLang="zh-TW" sz="1800"/>
              <a:t>3-asix accelerometer</a:t>
            </a:r>
          </a:p>
          <a:p>
            <a:pPr lvl="1"/>
            <a:r>
              <a:rPr lang="en-US" altLang="zh-TW" sz="1800"/>
              <a:t>1x reset button</a:t>
            </a:r>
          </a:p>
          <a:p>
            <a:pPr lvl="1"/>
            <a:r>
              <a:rPr lang="en-US" altLang="zh-TW" sz="1800"/>
              <a:t>2x microphones (L/R)</a:t>
            </a:r>
          </a:p>
          <a:p>
            <a:pPr lvl="1"/>
            <a:r>
              <a:rPr lang="en-US" altLang="zh-TW" sz="1800"/>
              <a:t>2x user LEDs</a:t>
            </a:r>
          </a:p>
          <a:p>
            <a:pPr lvl="1"/>
            <a:r>
              <a:rPr lang="en-US" altLang="zh-TW" sz="1800" err="1"/>
              <a:t>microUSB</a:t>
            </a:r>
            <a:r>
              <a:rPr lang="en-US" altLang="zh-TW" sz="1800"/>
              <a:t> connector</a:t>
            </a:r>
          </a:p>
          <a:p>
            <a:pPr lvl="1"/>
            <a:endParaRPr lang="zh-TW" altLang="en-US"/>
          </a:p>
        </p:txBody>
      </p:sp>
      <p:sp>
        <p:nvSpPr>
          <p:cNvPr id="4" name="投影片編號版面配置區 3">
            <a:extLst>
              <a:ext uri="{FF2B5EF4-FFF2-40B4-BE49-F238E27FC236}">
                <a16:creationId xmlns:a16="http://schemas.microsoft.com/office/drawing/2014/main" id="{D0DC7EBE-BD8D-4868-8AC0-6D7179C8264B}"/>
              </a:ext>
            </a:extLst>
          </p:cNvPr>
          <p:cNvSpPr>
            <a:spLocks noGrp="1"/>
          </p:cNvSpPr>
          <p:nvPr>
            <p:ph type="sldNum" sz="quarter" idx="11"/>
          </p:nvPr>
        </p:nvSpPr>
        <p:spPr/>
        <p:txBody>
          <a:bodyPr/>
          <a:lstStyle/>
          <a:p>
            <a:fld id="{5B0A2E34-17E6-46B6-A0CD-23734D57E7FF}" type="slidenum">
              <a:rPr lang="zh-TW" altLang="en-US" smtClean="0"/>
              <a:t>21</a:t>
            </a:fld>
            <a:endParaRPr lang="zh-TW" altLang="en-US"/>
          </a:p>
        </p:txBody>
      </p:sp>
      <p:pic>
        <p:nvPicPr>
          <p:cNvPr id="8" name="圖片 5">
            <a:extLst>
              <a:ext uri="{FF2B5EF4-FFF2-40B4-BE49-F238E27FC236}">
                <a16:creationId xmlns:a16="http://schemas.microsoft.com/office/drawing/2014/main" id="{15616F50-FA30-C998-B610-658F389305EE}"/>
              </a:ext>
            </a:extLst>
          </p:cNvPr>
          <p:cNvPicPr>
            <a:picLocks noChangeAspect="1"/>
          </p:cNvPicPr>
          <p:nvPr/>
        </p:nvPicPr>
        <p:blipFill>
          <a:blip r:embed="rId2"/>
          <a:stretch>
            <a:fillRect/>
          </a:stretch>
        </p:blipFill>
        <p:spPr>
          <a:xfrm>
            <a:off x="6623155" y="2120989"/>
            <a:ext cx="5179101" cy="3615367"/>
          </a:xfrm>
          <a:prstGeom prst="rect">
            <a:avLst/>
          </a:prstGeom>
        </p:spPr>
      </p:pic>
    </p:spTree>
    <p:extLst>
      <p:ext uri="{BB962C8B-B14F-4D97-AF65-F5344CB8AC3E}">
        <p14:creationId xmlns:p14="http://schemas.microsoft.com/office/powerpoint/2010/main" val="3879262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Bluetooth Low Energy 4.0</a:t>
            </a:r>
            <a:endParaRPr lang="zh-TW" altLang="en-US"/>
          </a:p>
        </p:txBody>
      </p:sp>
      <p:sp>
        <p:nvSpPr>
          <p:cNvPr id="3" name="內容版面配置區 2"/>
          <p:cNvSpPr>
            <a:spLocks noGrp="1"/>
          </p:cNvSpPr>
          <p:nvPr>
            <p:ph idx="1"/>
          </p:nvPr>
        </p:nvSpPr>
        <p:spPr/>
        <p:txBody>
          <a:bodyPr/>
          <a:lstStyle/>
          <a:p>
            <a:r>
              <a:rPr lang="zh-TW" b="0">
                <a:ea typeface="+mn-lt"/>
                <a:cs typeface="+mn-lt"/>
              </a:rPr>
              <a:t>Bluetooth Low Energy is a bluetooth protocol, which is created in a low energy consumption mode by Nokia</a:t>
            </a:r>
          </a:p>
          <a:p>
            <a:r>
              <a:rPr lang="en-US" altLang="zh-TW" b="0">
                <a:cs typeface="Times New Roman"/>
              </a:rPr>
              <a:t>Features:</a:t>
            </a:r>
          </a:p>
          <a:p>
            <a:pPr marL="594995" lvl="1" indent="-252095"/>
            <a:r>
              <a:rPr lang="en-US" b="1">
                <a:ea typeface="+mn-lt"/>
                <a:cs typeface="+mn-lt"/>
              </a:rPr>
              <a:t>Low power</a:t>
            </a:r>
            <a:endParaRPr lang="en-US" altLang="zh-TW">
              <a:ea typeface="新細明體"/>
              <a:cs typeface="+mn-lt"/>
            </a:endParaRPr>
          </a:p>
          <a:p>
            <a:pPr marL="594995" lvl="1" indent="-252095"/>
            <a:r>
              <a:rPr lang="en-US" b="1">
                <a:ea typeface="+mn-lt"/>
                <a:cs typeface="+mn-lt"/>
              </a:rPr>
              <a:t>Use GATT protocol for various applications</a:t>
            </a:r>
            <a:endParaRPr lang="zh-CN" altLang="en-US" b="1">
              <a:cs typeface="Times New Roman"/>
            </a:endParaRPr>
          </a:p>
          <a:p>
            <a:pPr marL="594995" lvl="1" indent="-252095"/>
            <a:r>
              <a:rPr lang="en-US" b="1">
                <a:ea typeface="+mn-lt"/>
                <a:cs typeface="+mn-lt"/>
              </a:rPr>
              <a:t>2.4GHz for bandwidth</a:t>
            </a:r>
            <a:endParaRPr lang="en-US" b="1">
              <a:cs typeface="Times New Roman"/>
            </a:endParaRPr>
          </a:p>
          <a:p>
            <a:endParaRPr lang="en-US" altLang="zh-TW" b="0">
              <a:cs typeface="Times New Roman"/>
            </a:endParaRPr>
          </a:p>
          <a:p>
            <a:pPr marL="594995" lvl="1" indent="-252095"/>
            <a:endParaRPr lang="en-US" b="0">
              <a:cs typeface="Times New Roman"/>
            </a:endParaRPr>
          </a:p>
          <a:p>
            <a:endParaRPr lang="en-US" altLang="zh-TW" b="0">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22</a:t>
            </a:fld>
            <a:endParaRPr lang="zh-TW" altLang="en-US"/>
          </a:p>
        </p:txBody>
      </p:sp>
    </p:spTree>
    <p:extLst>
      <p:ext uri="{BB962C8B-B14F-4D97-AF65-F5344CB8AC3E}">
        <p14:creationId xmlns:p14="http://schemas.microsoft.com/office/powerpoint/2010/main" val="2545464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157800-41B1-0326-7755-A2060EEB27E3}"/>
              </a:ext>
            </a:extLst>
          </p:cNvPr>
          <p:cNvSpPr>
            <a:spLocks noGrp="1"/>
          </p:cNvSpPr>
          <p:nvPr>
            <p:ph type="title"/>
          </p:nvPr>
        </p:nvSpPr>
        <p:spPr/>
        <p:txBody>
          <a:bodyPr/>
          <a:lstStyle/>
          <a:p>
            <a:r>
              <a:rPr lang="en-US" altLang="zh-TW">
                <a:ea typeface="+mj-lt"/>
                <a:cs typeface="+mj-lt"/>
              </a:rPr>
              <a:t>Bluetooth Low Energy 4.0</a:t>
            </a:r>
            <a:endParaRPr lang="zh-TW"/>
          </a:p>
        </p:txBody>
      </p:sp>
      <p:sp>
        <p:nvSpPr>
          <p:cNvPr id="3" name="內容版面配置區 2">
            <a:extLst>
              <a:ext uri="{FF2B5EF4-FFF2-40B4-BE49-F238E27FC236}">
                <a16:creationId xmlns:a16="http://schemas.microsoft.com/office/drawing/2014/main" id="{2E25E9DC-6C4B-3052-0373-C5A8181665FD}"/>
              </a:ext>
            </a:extLst>
          </p:cNvPr>
          <p:cNvSpPr>
            <a:spLocks noGrp="1"/>
          </p:cNvSpPr>
          <p:nvPr>
            <p:ph idx="1"/>
          </p:nvPr>
        </p:nvSpPr>
        <p:spPr/>
        <p:txBody>
          <a:bodyPr/>
          <a:lstStyle/>
          <a:p>
            <a:r>
              <a:rPr lang="zh-TW" altLang="en-US">
                <a:cs typeface="Times New Roman"/>
              </a:rPr>
              <a:t>Application</a:t>
            </a:r>
          </a:p>
          <a:p>
            <a:pPr marL="594995" lvl="1" indent="-252095"/>
            <a:r>
              <a:rPr lang="zh-TW" altLang="en-US" b="1">
                <a:solidFill>
                  <a:srgbClr val="000099"/>
                </a:solidFill>
                <a:cs typeface="Times New Roman"/>
              </a:rPr>
              <a:t>All of application use the </a:t>
            </a:r>
            <a:r>
              <a:rPr lang="zh-TW" altLang="en-US" b="1">
                <a:solidFill>
                  <a:srgbClr val="FF0000"/>
                </a:solidFill>
                <a:cs typeface="Times New Roman"/>
              </a:rPr>
              <a:t>GATT profile</a:t>
            </a:r>
            <a:endParaRPr lang="zh-TW" altLang="en-US">
              <a:solidFill>
                <a:srgbClr val="FF0000"/>
              </a:solidFill>
              <a:cs typeface="Times New Roman"/>
            </a:endParaRPr>
          </a:p>
          <a:p>
            <a:endParaRPr lang="zh-TW" altLang="en-US">
              <a:cs typeface="Times New Roman"/>
            </a:endParaRPr>
          </a:p>
        </p:txBody>
      </p:sp>
      <p:sp>
        <p:nvSpPr>
          <p:cNvPr id="4" name="投影片編號版面配置區 3">
            <a:extLst>
              <a:ext uri="{FF2B5EF4-FFF2-40B4-BE49-F238E27FC236}">
                <a16:creationId xmlns:a16="http://schemas.microsoft.com/office/drawing/2014/main" id="{72B5E590-0AC5-7368-A281-B10A7F33EDA7}"/>
              </a:ext>
            </a:extLst>
          </p:cNvPr>
          <p:cNvSpPr>
            <a:spLocks noGrp="1"/>
          </p:cNvSpPr>
          <p:nvPr>
            <p:ph type="sldNum" sz="quarter" idx="11"/>
          </p:nvPr>
        </p:nvSpPr>
        <p:spPr/>
        <p:txBody>
          <a:bodyPr/>
          <a:lstStyle/>
          <a:p>
            <a:fld id="{5B0A2E34-17E6-46B6-A0CD-23734D57E7FF}" type="slidenum">
              <a:rPr lang="zh-TW" altLang="en-US" smtClean="0"/>
              <a:t>23</a:t>
            </a:fld>
            <a:endParaRPr lang="zh-TW" altLang="en-US"/>
          </a:p>
        </p:txBody>
      </p:sp>
      <p:pic>
        <p:nvPicPr>
          <p:cNvPr id="5" name="圖片 5" descr="一張含有 裝置, 量表 的圖片&#10;&#10;自動產生的描述">
            <a:extLst>
              <a:ext uri="{FF2B5EF4-FFF2-40B4-BE49-F238E27FC236}">
                <a16:creationId xmlns:a16="http://schemas.microsoft.com/office/drawing/2014/main" id="{211917A8-62A2-7639-6C6C-1101FED004BC}"/>
              </a:ext>
            </a:extLst>
          </p:cNvPr>
          <p:cNvPicPr>
            <a:picLocks noChangeAspect="1"/>
          </p:cNvPicPr>
          <p:nvPr/>
        </p:nvPicPr>
        <p:blipFill>
          <a:blip r:embed="rId3"/>
          <a:stretch>
            <a:fillRect/>
          </a:stretch>
        </p:blipFill>
        <p:spPr>
          <a:xfrm>
            <a:off x="626853" y="3118410"/>
            <a:ext cx="3605841" cy="2044537"/>
          </a:xfrm>
          <a:prstGeom prst="rect">
            <a:avLst/>
          </a:prstGeom>
        </p:spPr>
      </p:pic>
      <p:sp>
        <p:nvSpPr>
          <p:cNvPr id="7" name="文字方塊 6">
            <a:extLst>
              <a:ext uri="{FF2B5EF4-FFF2-40B4-BE49-F238E27FC236}">
                <a16:creationId xmlns:a16="http://schemas.microsoft.com/office/drawing/2014/main" id="{93333ACE-3825-F3BE-BFBA-771E7D46A5E1}"/>
              </a:ext>
            </a:extLst>
          </p:cNvPr>
          <p:cNvSpPr txBox="1"/>
          <p:nvPr/>
        </p:nvSpPr>
        <p:spPr>
          <a:xfrm>
            <a:off x="1062576" y="5382031"/>
            <a:ext cx="2546363" cy="646331"/>
          </a:xfrm>
          <a:prstGeom prst="rect">
            <a:avLst/>
          </a:prstGeom>
          <a:noFill/>
        </p:spPr>
        <p:txBody>
          <a:bodyPr wrap="square" lIns="91440" tIns="45720" rIns="91440" bIns="45720" rtlCol="0" anchor="t">
            <a:spAutoFit/>
          </a:bodyPr>
          <a:lstStyle/>
          <a:p>
            <a:pPr marL="342900" lvl="1">
              <a:spcBef>
                <a:spcPct val="20000"/>
              </a:spcBef>
              <a:spcAft>
                <a:spcPct val="0"/>
              </a:spcAft>
            </a:pPr>
            <a:r>
              <a:rPr lang="en-US"/>
              <a:t>Blood Pressure </a:t>
            </a:r>
            <a:endParaRPr lang="en-US">
              <a:ea typeface="+mn-lt"/>
              <a:cs typeface="+mn-lt"/>
            </a:endParaRPr>
          </a:p>
          <a:p>
            <a:endParaRPr lang="en-US" altLang="zh-TW">
              <a:cs typeface="Times New Roman"/>
            </a:endParaRPr>
          </a:p>
        </p:txBody>
      </p:sp>
      <p:pic>
        <p:nvPicPr>
          <p:cNvPr id="8" name="圖片 8" descr="一張含有 文字, 電子用品, 電腦 的圖片&#10;&#10;自動產生的描述">
            <a:extLst>
              <a:ext uri="{FF2B5EF4-FFF2-40B4-BE49-F238E27FC236}">
                <a16:creationId xmlns:a16="http://schemas.microsoft.com/office/drawing/2014/main" id="{D77ED063-B712-2489-D3EE-8EEDBD96148F}"/>
              </a:ext>
            </a:extLst>
          </p:cNvPr>
          <p:cNvPicPr>
            <a:picLocks noChangeAspect="1"/>
          </p:cNvPicPr>
          <p:nvPr/>
        </p:nvPicPr>
        <p:blipFill>
          <a:blip r:embed="rId4"/>
          <a:stretch>
            <a:fillRect/>
          </a:stretch>
        </p:blipFill>
        <p:spPr>
          <a:xfrm>
            <a:off x="4785774" y="2984380"/>
            <a:ext cx="3080528" cy="2312598"/>
          </a:xfrm>
          <a:prstGeom prst="rect">
            <a:avLst/>
          </a:prstGeom>
        </p:spPr>
      </p:pic>
      <p:sp>
        <p:nvSpPr>
          <p:cNvPr id="9" name="文字方塊 8">
            <a:extLst>
              <a:ext uri="{FF2B5EF4-FFF2-40B4-BE49-F238E27FC236}">
                <a16:creationId xmlns:a16="http://schemas.microsoft.com/office/drawing/2014/main" id="{FA2B477A-9E8A-DA22-2AB6-A6E02E53EAAF}"/>
              </a:ext>
            </a:extLst>
          </p:cNvPr>
          <p:cNvSpPr txBox="1"/>
          <p:nvPr/>
        </p:nvSpPr>
        <p:spPr>
          <a:xfrm>
            <a:off x="5318274" y="5382030"/>
            <a:ext cx="2546363" cy="646331"/>
          </a:xfrm>
          <a:prstGeom prst="rect">
            <a:avLst/>
          </a:prstGeom>
          <a:noFill/>
        </p:spPr>
        <p:txBody>
          <a:bodyPr wrap="square" lIns="91440" tIns="45720" rIns="91440" bIns="45720" rtlCol="0" anchor="t">
            <a:spAutoFit/>
          </a:bodyPr>
          <a:lstStyle/>
          <a:p>
            <a:pPr marL="342900" lvl="1">
              <a:spcBef>
                <a:spcPct val="20000"/>
              </a:spcBef>
              <a:spcAft>
                <a:spcPct val="0"/>
              </a:spcAft>
            </a:pPr>
            <a:r>
              <a:rPr lang="en-US">
                <a:ea typeface="新細明體"/>
                <a:cs typeface="+mn-lt"/>
              </a:rPr>
              <a:t>Navigation</a:t>
            </a:r>
            <a:endParaRPr lang="zh-CN" altLang="en-US">
              <a:ea typeface="新細明體"/>
              <a:cs typeface="+mn-lt"/>
            </a:endParaRPr>
          </a:p>
          <a:p>
            <a:endParaRPr lang="en-US" altLang="zh-TW">
              <a:cs typeface="Times New Roman"/>
            </a:endParaRPr>
          </a:p>
        </p:txBody>
      </p:sp>
      <p:pic>
        <p:nvPicPr>
          <p:cNvPr id="12" name="圖片 12" descr="一張含有 電腦, 電子用品, 鍵盤, 鼠 的圖片&#10;&#10;自動產生的描述">
            <a:extLst>
              <a:ext uri="{FF2B5EF4-FFF2-40B4-BE49-F238E27FC236}">
                <a16:creationId xmlns:a16="http://schemas.microsoft.com/office/drawing/2014/main" id="{3CB5D0E0-3CAA-BF73-05FB-D0CE00E72570}"/>
              </a:ext>
            </a:extLst>
          </p:cNvPr>
          <p:cNvPicPr>
            <a:picLocks noChangeAspect="1"/>
          </p:cNvPicPr>
          <p:nvPr/>
        </p:nvPicPr>
        <p:blipFill>
          <a:blip r:embed="rId5"/>
          <a:stretch>
            <a:fillRect/>
          </a:stretch>
        </p:blipFill>
        <p:spPr>
          <a:xfrm>
            <a:off x="8635042" y="2848155"/>
            <a:ext cx="2743200" cy="2743200"/>
          </a:xfrm>
          <a:prstGeom prst="rect">
            <a:avLst/>
          </a:prstGeom>
        </p:spPr>
      </p:pic>
      <p:sp>
        <p:nvSpPr>
          <p:cNvPr id="14" name="文字方塊 13">
            <a:extLst>
              <a:ext uri="{FF2B5EF4-FFF2-40B4-BE49-F238E27FC236}">
                <a16:creationId xmlns:a16="http://schemas.microsoft.com/office/drawing/2014/main" id="{616FFCB6-B98F-6907-336E-1BC44900BF03}"/>
              </a:ext>
            </a:extLst>
          </p:cNvPr>
          <p:cNvSpPr txBox="1"/>
          <p:nvPr/>
        </p:nvSpPr>
        <p:spPr>
          <a:xfrm>
            <a:off x="8912614" y="5382030"/>
            <a:ext cx="2546363" cy="646331"/>
          </a:xfrm>
          <a:prstGeom prst="rect">
            <a:avLst/>
          </a:prstGeom>
          <a:noFill/>
        </p:spPr>
        <p:txBody>
          <a:bodyPr wrap="square" lIns="91440" tIns="45720" rIns="91440" bIns="45720" rtlCol="0" anchor="t">
            <a:spAutoFit/>
          </a:bodyPr>
          <a:lstStyle/>
          <a:p>
            <a:pPr marL="342900" lvl="1">
              <a:spcBef>
                <a:spcPct val="20000"/>
              </a:spcBef>
              <a:spcAft>
                <a:spcPct val="0"/>
              </a:spcAft>
            </a:pPr>
            <a:r>
              <a:rPr lang="en-US">
                <a:ea typeface="新細明體"/>
                <a:cs typeface="+mn-lt"/>
              </a:rPr>
              <a:t>HID connect</a:t>
            </a:r>
            <a:endParaRPr lang="zh-CN" altLang="en-US">
              <a:ea typeface="新細明體"/>
              <a:cs typeface="+mn-lt"/>
            </a:endParaRPr>
          </a:p>
          <a:p>
            <a:endParaRPr lang="en-US" altLang="zh-TW">
              <a:cs typeface="Times New Roman"/>
            </a:endParaRPr>
          </a:p>
        </p:txBody>
      </p:sp>
    </p:spTree>
    <p:extLst>
      <p:ext uri="{BB962C8B-B14F-4D97-AF65-F5344CB8AC3E}">
        <p14:creationId xmlns:p14="http://schemas.microsoft.com/office/powerpoint/2010/main" val="1558195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8BAE21-301F-788E-AB85-1B93E66C3D55}"/>
              </a:ext>
            </a:extLst>
          </p:cNvPr>
          <p:cNvSpPr>
            <a:spLocks noGrp="1"/>
          </p:cNvSpPr>
          <p:nvPr>
            <p:ph type="title"/>
          </p:nvPr>
        </p:nvSpPr>
        <p:spPr/>
        <p:txBody>
          <a:bodyPr/>
          <a:lstStyle/>
          <a:p>
            <a:r>
              <a:rPr lang="en-US" altLang="zh-TW">
                <a:cs typeface="Times New Roman"/>
              </a:rPr>
              <a:t>Specification</a:t>
            </a:r>
          </a:p>
        </p:txBody>
      </p:sp>
      <p:pic>
        <p:nvPicPr>
          <p:cNvPr id="5" name="圖片 5" descr="一張含有 桌 的圖片&#10;&#10;自動產生的描述">
            <a:extLst>
              <a:ext uri="{FF2B5EF4-FFF2-40B4-BE49-F238E27FC236}">
                <a16:creationId xmlns:a16="http://schemas.microsoft.com/office/drawing/2014/main" id="{40F06726-CE2E-8541-C429-1534BB44724B}"/>
              </a:ext>
            </a:extLst>
          </p:cNvPr>
          <p:cNvPicPr>
            <a:picLocks noGrp="1" noChangeAspect="1"/>
          </p:cNvPicPr>
          <p:nvPr>
            <p:ph idx="1"/>
          </p:nvPr>
        </p:nvPicPr>
        <p:blipFill>
          <a:blip r:embed="rId3"/>
          <a:stretch>
            <a:fillRect/>
          </a:stretch>
        </p:blipFill>
        <p:spPr>
          <a:xfrm>
            <a:off x="2276207" y="1276013"/>
            <a:ext cx="7645248" cy="5275639"/>
          </a:xfrm>
        </p:spPr>
      </p:pic>
      <p:sp>
        <p:nvSpPr>
          <p:cNvPr id="7" name="矩形 6">
            <a:extLst>
              <a:ext uri="{FF2B5EF4-FFF2-40B4-BE49-F238E27FC236}">
                <a16:creationId xmlns:a16="http://schemas.microsoft.com/office/drawing/2014/main" id="{8A2209B1-9126-44B1-A289-72DB4BFBF427}"/>
              </a:ext>
            </a:extLst>
          </p:cNvPr>
          <p:cNvSpPr/>
          <p:nvPr/>
        </p:nvSpPr>
        <p:spPr>
          <a:xfrm>
            <a:off x="2118426" y="4505474"/>
            <a:ext cx="7958666" cy="36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96EA8ADD-9602-8B1A-418A-9BF737A05F20}"/>
              </a:ext>
            </a:extLst>
          </p:cNvPr>
          <p:cNvSpPr/>
          <p:nvPr/>
        </p:nvSpPr>
        <p:spPr>
          <a:xfrm>
            <a:off x="2118425" y="5902802"/>
            <a:ext cx="7958666" cy="36285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05567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5E41DE-436F-C3A8-E14E-9756C5BE81F3}"/>
              </a:ext>
            </a:extLst>
          </p:cNvPr>
          <p:cNvSpPr>
            <a:spLocks noGrp="1"/>
          </p:cNvSpPr>
          <p:nvPr>
            <p:ph type="title"/>
          </p:nvPr>
        </p:nvSpPr>
        <p:spPr/>
        <p:txBody>
          <a:bodyPr/>
          <a:lstStyle/>
          <a:p>
            <a:r>
              <a:rPr lang="zh-TW" altLang="en-US">
                <a:cs typeface="Times New Roman"/>
              </a:rPr>
              <a:t>Bandwidth</a:t>
            </a:r>
            <a:endParaRPr lang="zh-TW" altLang="en-US"/>
          </a:p>
        </p:txBody>
      </p:sp>
      <p:pic>
        <p:nvPicPr>
          <p:cNvPr id="5" name="圖片 5" descr="一張含有 文字 的圖片&#10;&#10;自動產生的描述">
            <a:extLst>
              <a:ext uri="{FF2B5EF4-FFF2-40B4-BE49-F238E27FC236}">
                <a16:creationId xmlns:a16="http://schemas.microsoft.com/office/drawing/2014/main" id="{737B3423-BDF5-49ED-154D-15204DD1BFB4}"/>
              </a:ext>
            </a:extLst>
          </p:cNvPr>
          <p:cNvPicPr>
            <a:picLocks noGrp="1" noChangeAspect="1"/>
          </p:cNvPicPr>
          <p:nvPr>
            <p:ph idx="1"/>
          </p:nvPr>
        </p:nvPicPr>
        <p:blipFill>
          <a:blip r:embed="rId3"/>
          <a:stretch>
            <a:fillRect/>
          </a:stretch>
        </p:blipFill>
        <p:spPr>
          <a:xfrm>
            <a:off x="771304" y="2268880"/>
            <a:ext cx="10656811" cy="2818191"/>
          </a:xfrm>
        </p:spPr>
      </p:pic>
      <p:sp>
        <p:nvSpPr>
          <p:cNvPr id="4" name="投影片編號版面配置區 3">
            <a:extLst>
              <a:ext uri="{FF2B5EF4-FFF2-40B4-BE49-F238E27FC236}">
                <a16:creationId xmlns:a16="http://schemas.microsoft.com/office/drawing/2014/main" id="{F3E2B59E-A563-868B-3CB6-7BF363EE6986}"/>
              </a:ext>
            </a:extLst>
          </p:cNvPr>
          <p:cNvSpPr>
            <a:spLocks noGrp="1"/>
          </p:cNvSpPr>
          <p:nvPr>
            <p:ph type="sldNum" sz="quarter" idx="11"/>
          </p:nvPr>
        </p:nvSpPr>
        <p:spPr/>
        <p:txBody>
          <a:bodyPr/>
          <a:lstStyle/>
          <a:p>
            <a:fld id="{5B0A2E34-17E6-46B6-A0CD-23734D57E7FF}" type="slidenum">
              <a:rPr lang="zh-TW" altLang="en-US" smtClean="0"/>
              <a:t>25</a:t>
            </a:fld>
            <a:endParaRPr lang="zh-TW" altLang="en-US"/>
          </a:p>
        </p:txBody>
      </p:sp>
      <p:sp>
        <p:nvSpPr>
          <p:cNvPr id="6" name="文字方塊 5">
            <a:extLst>
              <a:ext uri="{FF2B5EF4-FFF2-40B4-BE49-F238E27FC236}">
                <a16:creationId xmlns:a16="http://schemas.microsoft.com/office/drawing/2014/main" id="{911D37AB-B4B5-2738-1FF9-C9AB92CE9ECC}"/>
              </a:ext>
            </a:extLst>
          </p:cNvPr>
          <p:cNvSpPr txBox="1"/>
          <p:nvPr/>
        </p:nvSpPr>
        <p:spPr>
          <a:xfrm>
            <a:off x="2824237" y="5327952"/>
            <a:ext cx="71845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800" b="1">
                <a:cs typeface="Times New Roman"/>
              </a:rPr>
              <a:t>Diviede into 40 channels for each 2 GHz</a:t>
            </a:r>
          </a:p>
        </p:txBody>
      </p:sp>
    </p:spTree>
    <p:extLst>
      <p:ext uri="{BB962C8B-B14F-4D97-AF65-F5344CB8AC3E}">
        <p14:creationId xmlns:p14="http://schemas.microsoft.com/office/powerpoint/2010/main" val="2690884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1AAEA4-E47B-4971-CDBF-8922943D0636}"/>
              </a:ext>
            </a:extLst>
          </p:cNvPr>
          <p:cNvSpPr>
            <a:spLocks noGrp="1"/>
          </p:cNvSpPr>
          <p:nvPr>
            <p:ph type="title"/>
          </p:nvPr>
        </p:nvSpPr>
        <p:spPr/>
        <p:txBody>
          <a:bodyPr/>
          <a:lstStyle/>
          <a:p>
            <a:r>
              <a:rPr lang="zh-TW">
                <a:ea typeface="+mj-lt"/>
                <a:cs typeface="+mj-lt"/>
              </a:rPr>
              <a:t>GATT</a:t>
            </a:r>
            <a:r>
              <a:rPr lang="zh-TW" altLang="en-US">
                <a:ea typeface="+mj-lt"/>
                <a:cs typeface="+mj-lt"/>
              </a:rPr>
              <a:t> </a:t>
            </a:r>
            <a:r>
              <a:rPr lang="en-US" altLang="zh-TW">
                <a:ea typeface="+mj-lt"/>
                <a:cs typeface="+mj-lt"/>
              </a:rPr>
              <a:t>(Generic</a:t>
            </a:r>
            <a:r>
              <a:rPr lang="zh-TW" altLang="en-US">
                <a:ea typeface="+mj-lt"/>
                <a:cs typeface="+mj-lt"/>
              </a:rPr>
              <a:t> </a:t>
            </a:r>
            <a:r>
              <a:rPr lang="en-US" altLang="zh-TW">
                <a:ea typeface="+mj-lt"/>
                <a:cs typeface="+mj-lt"/>
              </a:rPr>
              <a:t>Attribute</a:t>
            </a:r>
            <a:r>
              <a:rPr lang="zh-TW" altLang="en-US">
                <a:ea typeface="+mj-lt"/>
                <a:cs typeface="+mj-lt"/>
              </a:rPr>
              <a:t> </a:t>
            </a:r>
            <a:r>
              <a:rPr lang="en-US" altLang="zh-TW">
                <a:ea typeface="+mj-lt"/>
                <a:cs typeface="+mj-lt"/>
              </a:rPr>
              <a:t>Profile)</a:t>
            </a:r>
            <a:endParaRPr lang="zh-TW"/>
          </a:p>
        </p:txBody>
      </p:sp>
      <p:sp>
        <p:nvSpPr>
          <p:cNvPr id="3" name="內容版面配置區 2">
            <a:extLst>
              <a:ext uri="{FF2B5EF4-FFF2-40B4-BE49-F238E27FC236}">
                <a16:creationId xmlns:a16="http://schemas.microsoft.com/office/drawing/2014/main" id="{59F56EB6-0031-771B-CD90-4406895005BD}"/>
              </a:ext>
            </a:extLst>
          </p:cNvPr>
          <p:cNvSpPr>
            <a:spLocks noGrp="1"/>
          </p:cNvSpPr>
          <p:nvPr>
            <p:ph idx="1"/>
          </p:nvPr>
        </p:nvSpPr>
        <p:spPr/>
        <p:txBody>
          <a:bodyPr/>
          <a:lstStyle/>
          <a:p>
            <a:r>
              <a:rPr lang="en-US" b="0">
                <a:ea typeface="+mn-lt"/>
                <a:cs typeface="+mn-lt"/>
              </a:rPr>
              <a:t>T</a:t>
            </a:r>
            <a:r>
              <a:rPr lang="en-US" altLang="zh-TW" b="0">
                <a:ea typeface="+mn-lt"/>
                <a:cs typeface="+mn-lt"/>
              </a:rPr>
              <a:t>wo</a:t>
            </a:r>
            <a:r>
              <a:rPr lang="zh-TW" altLang="en-US" b="0">
                <a:ea typeface="+mn-lt"/>
                <a:cs typeface="+mn-lt"/>
              </a:rPr>
              <a:t> </a:t>
            </a:r>
            <a:r>
              <a:rPr lang="en-US" altLang="zh-TW" b="0">
                <a:ea typeface="+mn-lt"/>
                <a:cs typeface="+mn-lt"/>
              </a:rPr>
              <a:t>mayor</a:t>
            </a:r>
            <a:r>
              <a:rPr lang="zh-TW" altLang="en-US" b="0">
                <a:ea typeface="+mn-lt"/>
                <a:cs typeface="+mn-lt"/>
              </a:rPr>
              <a:t> </a:t>
            </a:r>
            <a:r>
              <a:rPr lang="en-US" altLang="zh-TW" b="0">
                <a:ea typeface="+mn-lt"/>
                <a:cs typeface="+mn-lt"/>
              </a:rPr>
              <a:t>characteristics</a:t>
            </a:r>
            <a:endParaRPr lang="zh-TW" altLang="en-US" b="0">
              <a:ea typeface="+mn-lt"/>
              <a:cs typeface="+mn-lt"/>
            </a:endParaRPr>
          </a:p>
          <a:p>
            <a:pPr marL="594995" lvl="1" indent="-252095"/>
            <a:r>
              <a:rPr lang="en-US" b="1">
                <a:ea typeface="+mn-lt"/>
                <a:cs typeface="+mn-lt"/>
              </a:rPr>
              <a:t>GATT</a:t>
            </a:r>
            <a:r>
              <a:rPr lang="zh-TW" altLang="en-US" b="1">
                <a:ea typeface="+mn-lt"/>
                <a:cs typeface="+mn-lt"/>
              </a:rPr>
              <a:t> </a:t>
            </a:r>
            <a:r>
              <a:rPr lang="en-US" b="1">
                <a:ea typeface="+mn-lt"/>
                <a:cs typeface="+mn-lt"/>
              </a:rPr>
              <a:t>Server</a:t>
            </a:r>
            <a:endParaRPr lang="zh-TW" altLang="en-US">
              <a:ea typeface="+mn-lt"/>
              <a:cs typeface="+mn-lt"/>
            </a:endParaRPr>
          </a:p>
          <a:p>
            <a:pPr marL="594995" lvl="1" indent="-252095"/>
            <a:r>
              <a:rPr lang="en-US" b="1">
                <a:ea typeface="+mn-lt"/>
                <a:cs typeface="+mn-lt"/>
              </a:rPr>
              <a:t>GATT Client</a:t>
            </a:r>
            <a:endParaRPr lang="en-US"/>
          </a:p>
          <a:p>
            <a:r>
              <a:rPr lang="en-US" altLang="zh-TW" b="0">
                <a:ea typeface="+mn-lt"/>
                <a:cs typeface="+mn-lt"/>
              </a:rPr>
              <a:t>Framework</a:t>
            </a:r>
            <a:r>
              <a:rPr lang="zh-TW" altLang="en-US" b="0">
                <a:ea typeface="+mn-lt"/>
                <a:cs typeface="+mn-lt"/>
              </a:rPr>
              <a:t> </a:t>
            </a:r>
            <a:r>
              <a:rPr lang="en-US" altLang="zh-TW" b="0">
                <a:ea typeface="+mn-lt"/>
                <a:cs typeface="+mn-lt"/>
              </a:rPr>
              <a:t>of</a:t>
            </a:r>
            <a:r>
              <a:rPr lang="zh-TW" altLang="en-US" b="0">
                <a:ea typeface="+mn-lt"/>
                <a:cs typeface="+mn-lt"/>
              </a:rPr>
              <a:t> </a:t>
            </a:r>
            <a:r>
              <a:rPr lang="zh-TW" b="0">
                <a:ea typeface="+mn-lt"/>
                <a:cs typeface="+mn-lt"/>
              </a:rPr>
              <a:t>GATT</a:t>
            </a:r>
            <a:r>
              <a:rPr lang="en-US" altLang="zh-TW" b="0">
                <a:ea typeface="+mn-lt"/>
                <a:cs typeface="+mn-lt"/>
              </a:rPr>
              <a:t>:</a:t>
            </a:r>
            <a:r>
              <a:rPr lang="zh-TW" altLang="en-US" b="0">
                <a:ea typeface="+mn-lt"/>
                <a:cs typeface="+mn-lt"/>
              </a:rPr>
              <a:t> </a:t>
            </a:r>
            <a:r>
              <a:rPr lang="en-US" altLang="zh-TW" b="0">
                <a:ea typeface="+mn-lt"/>
                <a:cs typeface="+mn-lt"/>
              </a:rPr>
              <a:t>ATT</a:t>
            </a:r>
            <a:r>
              <a:rPr lang="zh-TW" altLang="en-US" b="0">
                <a:ea typeface="+mn-lt"/>
                <a:cs typeface="+mn-lt"/>
              </a:rPr>
              <a:t> protocol (Attribute protocol)</a:t>
            </a:r>
            <a:endParaRPr lang="en-US" altLang="zh-TW" b="0">
              <a:ea typeface="+mn-lt"/>
              <a:cs typeface="+mn-lt"/>
            </a:endParaRPr>
          </a:p>
          <a:p>
            <a:pPr marL="594995" lvl="1" indent="-252095"/>
            <a:r>
              <a:rPr lang="zh-TW" altLang="en-US">
                <a:ea typeface="+mn-lt"/>
                <a:cs typeface="+mn-lt"/>
              </a:rPr>
              <a:t>Define the realtionship between GATT Server and GATT Client</a:t>
            </a:r>
            <a:endParaRPr lang="zh-TW" altLang="en-US" b="0">
              <a:ea typeface="+mn-lt"/>
              <a:cs typeface="+mn-lt"/>
            </a:endParaRPr>
          </a:p>
          <a:p>
            <a:pPr marL="594995" lvl="1" indent="-252095"/>
            <a:r>
              <a:rPr lang="zh-TW" altLang="en-US">
                <a:ea typeface="+mn-lt"/>
                <a:cs typeface="+mn-lt"/>
              </a:rPr>
              <a:t>Request the data of APK and attriute during the connection</a:t>
            </a:r>
          </a:p>
          <a:p>
            <a:pPr marL="594995" lvl="1" indent="-252095"/>
            <a:r>
              <a:rPr lang="zh-TW" altLang="en-US">
                <a:ea typeface="+mn-lt"/>
                <a:cs typeface="+mn-lt"/>
              </a:rPr>
              <a:t>Bound the same type of servie into one service</a:t>
            </a:r>
            <a:endParaRPr lang="zh-TW" altLang="en-US" b="0">
              <a:ea typeface="+mn-lt"/>
              <a:cs typeface="+mn-lt"/>
            </a:endParaRPr>
          </a:p>
          <a:p>
            <a:endParaRPr lang="zh-TW" altLang="en-US" b="0">
              <a:cs typeface="Times New Roman"/>
            </a:endParaRPr>
          </a:p>
          <a:p>
            <a:endParaRPr lang="zh-TW" altLang="en-US" b="0">
              <a:cs typeface="Times New Roman"/>
            </a:endParaRPr>
          </a:p>
          <a:p>
            <a:pPr marL="0" indent="0">
              <a:buNone/>
            </a:pPr>
            <a:endParaRPr lang="en-US" altLang="zh-TW" b="0">
              <a:cs typeface="Times New Roman"/>
            </a:endParaRPr>
          </a:p>
          <a:p>
            <a:endParaRPr lang="zh-TW" b="0">
              <a:cs typeface="Times New Roman"/>
            </a:endParaRPr>
          </a:p>
          <a:p>
            <a:endParaRPr lang="zh-TW" altLang="en-US">
              <a:cs typeface="Times New Roman"/>
            </a:endParaRPr>
          </a:p>
        </p:txBody>
      </p:sp>
      <p:sp>
        <p:nvSpPr>
          <p:cNvPr id="4" name="投影片編號版面配置區 3">
            <a:extLst>
              <a:ext uri="{FF2B5EF4-FFF2-40B4-BE49-F238E27FC236}">
                <a16:creationId xmlns:a16="http://schemas.microsoft.com/office/drawing/2014/main" id="{7535CF27-575D-853F-6901-6E9FA2E2A925}"/>
              </a:ext>
            </a:extLst>
          </p:cNvPr>
          <p:cNvSpPr>
            <a:spLocks noGrp="1"/>
          </p:cNvSpPr>
          <p:nvPr>
            <p:ph type="sldNum" sz="quarter" idx="11"/>
          </p:nvPr>
        </p:nvSpPr>
        <p:spPr/>
        <p:txBody>
          <a:bodyPr/>
          <a:lstStyle/>
          <a:p>
            <a:fld id="{5B0A2E34-17E6-46B6-A0CD-23734D57E7FF}" type="slidenum">
              <a:rPr lang="zh-TW" altLang="en-US" smtClean="0"/>
              <a:t>26</a:t>
            </a:fld>
            <a:endParaRPr lang="zh-TW" altLang="en-US"/>
          </a:p>
        </p:txBody>
      </p:sp>
    </p:spTree>
    <p:extLst>
      <p:ext uri="{BB962C8B-B14F-4D97-AF65-F5344CB8AC3E}">
        <p14:creationId xmlns:p14="http://schemas.microsoft.com/office/powerpoint/2010/main" val="310190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85B046-11AC-9B54-C4B0-926412AEA979}"/>
              </a:ext>
            </a:extLst>
          </p:cNvPr>
          <p:cNvSpPr>
            <a:spLocks noGrp="1"/>
          </p:cNvSpPr>
          <p:nvPr>
            <p:ph type="title"/>
          </p:nvPr>
        </p:nvSpPr>
        <p:spPr/>
        <p:txBody>
          <a:bodyPr/>
          <a:lstStyle/>
          <a:p>
            <a:r>
              <a:rPr lang="zh-TW" altLang="en-US">
                <a:cs typeface="Times New Roman"/>
              </a:rPr>
              <a:t>Connection of GATT</a:t>
            </a:r>
            <a:endParaRPr lang="zh-TW" altLang="en-US"/>
          </a:p>
        </p:txBody>
      </p:sp>
      <p:pic>
        <p:nvPicPr>
          <p:cNvPr id="5" name="圖片 5">
            <a:extLst>
              <a:ext uri="{FF2B5EF4-FFF2-40B4-BE49-F238E27FC236}">
                <a16:creationId xmlns:a16="http://schemas.microsoft.com/office/drawing/2014/main" id="{C0E4CE6D-967E-7E69-080A-3139CF00B8C8}"/>
              </a:ext>
            </a:extLst>
          </p:cNvPr>
          <p:cNvPicPr>
            <a:picLocks noGrp="1" noChangeAspect="1"/>
          </p:cNvPicPr>
          <p:nvPr>
            <p:ph idx="1"/>
          </p:nvPr>
        </p:nvPicPr>
        <p:blipFill>
          <a:blip r:embed="rId3"/>
          <a:stretch>
            <a:fillRect/>
          </a:stretch>
        </p:blipFill>
        <p:spPr>
          <a:xfrm>
            <a:off x="524095" y="2607182"/>
            <a:ext cx="11010182" cy="2446706"/>
          </a:xfrm>
        </p:spPr>
      </p:pic>
      <p:sp>
        <p:nvSpPr>
          <p:cNvPr id="4" name="投影片編號版面配置區 3">
            <a:extLst>
              <a:ext uri="{FF2B5EF4-FFF2-40B4-BE49-F238E27FC236}">
                <a16:creationId xmlns:a16="http://schemas.microsoft.com/office/drawing/2014/main" id="{8CE71018-1CEE-23E7-FA78-B6A7BDBB5B61}"/>
              </a:ext>
            </a:extLst>
          </p:cNvPr>
          <p:cNvSpPr>
            <a:spLocks noGrp="1"/>
          </p:cNvSpPr>
          <p:nvPr>
            <p:ph type="sldNum" sz="quarter" idx="11"/>
          </p:nvPr>
        </p:nvSpPr>
        <p:spPr/>
        <p:txBody>
          <a:bodyPr/>
          <a:lstStyle/>
          <a:p>
            <a:fld id="{5B0A2E34-17E6-46B6-A0CD-23734D57E7FF}" type="slidenum">
              <a:rPr lang="zh-TW" altLang="en-US" smtClean="0"/>
              <a:t>27</a:t>
            </a:fld>
            <a:endParaRPr lang="zh-TW" altLang="en-US"/>
          </a:p>
        </p:txBody>
      </p:sp>
    </p:spTree>
    <p:extLst>
      <p:ext uri="{BB962C8B-B14F-4D97-AF65-F5344CB8AC3E}">
        <p14:creationId xmlns:p14="http://schemas.microsoft.com/office/powerpoint/2010/main" val="55764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2C699-75AD-D4EA-EECA-1E06A701E036}"/>
              </a:ext>
            </a:extLst>
          </p:cNvPr>
          <p:cNvSpPr>
            <a:spLocks noGrp="1"/>
          </p:cNvSpPr>
          <p:nvPr>
            <p:ph type="title"/>
          </p:nvPr>
        </p:nvSpPr>
        <p:spPr/>
        <p:txBody>
          <a:bodyPr/>
          <a:lstStyle/>
          <a:p>
            <a:r>
              <a:rPr lang="zh-TW">
                <a:ea typeface="+mj-lt"/>
                <a:cs typeface="+mj-lt"/>
              </a:rPr>
              <a:t>HID (Human Interface Devices)</a:t>
            </a:r>
            <a:endParaRPr lang="zh-TW"/>
          </a:p>
        </p:txBody>
      </p:sp>
      <p:sp>
        <p:nvSpPr>
          <p:cNvPr id="3" name="內容版面配置區 2">
            <a:extLst>
              <a:ext uri="{FF2B5EF4-FFF2-40B4-BE49-F238E27FC236}">
                <a16:creationId xmlns:a16="http://schemas.microsoft.com/office/drawing/2014/main" id="{A302556F-A1FE-6240-8643-1C2479B96174}"/>
              </a:ext>
            </a:extLst>
          </p:cNvPr>
          <p:cNvSpPr>
            <a:spLocks noGrp="1"/>
          </p:cNvSpPr>
          <p:nvPr>
            <p:ph idx="1"/>
          </p:nvPr>
        </p:nvSpPr>
        <p:spPr/>
        <p:txBody>
          <a:bodyPr/>
          <a:lstStyle/>
          <a:p>
            <a:r>
              <a:rPr lang="zh-TW" altLang="en-US">
                <a:cs typeface="Times New Roman"/>
              </a:rPr>
              <a:t>Used to connect peripheral device on this report</a:t>
            </a:r>
          </a:p>
          <a:p>
            <a:pPr marL="594995" lvl="1" indent="-252095"/>
            <a:r>
              <a:rPr lang="zh-TW" altLang="en-US">
                <a:solidFill>
                  <a:srgbClr val="000099"/>
                </a:solidFill>
                <a:ea typeface="新細明體"/>
                <a:cs typeface="+mn-lt"/>
              </a:rPr>
              <a:t>One of GATT profile</a:t>
            </a:r>
            <a:endParaRPr lang="zh-TW" altLang="en-US">
              <a:ea typeface="新細明體"/>
              <a:cs typeface="+mn-lt"/>
            </a:endParaRPr>
          </a:p>
          <a:p>
            <a:r>
              <a:rPr lang="en-US" altLang="zh-TW" b="0">
                <a:ea typeface="+mn-lt"/>
                <a:cs typeface="+mn-lt"/>
              </a:rPr>
              <a:t>P</a:t>
            </a:r>
            <a:r>
              <a:rPr lang="zh-TW" b="0">
                <a:ea typeface="+mn-lt"/>
                <a:cs typeface="+mn-lt"/>
              </a:rPr>
              <a:t>rovides the wireless connection with longer usage tim</a:t>
            </a:r>
            <a:r>
              <a:rPr lang="en-US" altLang="zh-TW" b="0">
                <a:ea typeface="+mn-lt"/>
                <a:cs typeface="+mn-lt"/>
              </a:rPr>
              <a:t>e</a:t>
            </a:r>
            <a:endParaRPr lang="zh-TW" altLang="en-US">
              <a:cs typeface="Times New Roman"/>
            </a:endParaRPr>
          </a:p>
          <a:p>
            <a:pPr marL="594995" lvl="1" indent="-252095"/>
            <a:r>
              <a:rPr lang="en-US">
                <a:solidFill>
                  <a:srgbClr val="000099"/>
                </a:solidFill>
                <a:ea typeface="+mn-lt"/>
                <a:cs typeface="+mn-lt"/>
              </a:rPr>
              <a:t>Wireless mouse, wireless keyboard...</a:t>
            </a:r>
            <a:endParaRPr lang="en-US" altLang="zh-TW">
              <a:solidFill>
                <a:srgbClr val="000099"/>
              </a:solidFill>
              <a:cs typeface="Times New Roman"/>
            </a:endParaRPr>
          </a:p>
          <a:p>
            <a:pPr marL="0" indent="0">
              <a:buNone/>
            </a:pPr>
            <a:endParaRPr lang="en-US" b="0">
              <a:cs typeface="Times New Roman"/>
            </a:endParaRPr>
          </a:p>
          <a:p>
            <a:endParaRPr lang="en-US" altLang="zh-TW">
              <a:solidFill>
                <a:srgbClr val="000099"/>
              </a:solidFill>
              <a:cs typeface="Times New Roman"/>
            </a:endParaRPr>
          </a:p>
          <a:p>
            <a:pPr marL="594995" lvl="1" indent="-252095"/>
            <a:endParaRPr lang="en-US" altLang="zh-TW" b="0">
              <a:solidFill>
                <a:srgbClr val="000099"/>
              </a:solidFill>
              <a:cs typeface="Times New Roman"/>
            </a:endParaRPr>
          </a:p>
          <a:p>
            <a:endParaRPr lang="en-US" altLang="zh-TW" b="0">
              <a:cs typeface="Times New Roman"/>
            </a:endParaRPr>
          </a:p>
          <a:p>
            <a:endParaRPr lang="zh-TW" altLang="en-US">
              <a:cs typeface="Times New Roman"/>
            </a:endParaRPr>
          </a:p>
        </p:txBody>
      </p:sp>
      <p:sp>
        <p:nvSpPr>
          <p:cNvPr id="4" name="投影片編號版面配置區 3">
            <a:extLst>
              <a:ext uri="{FF2B5EF4-FFF2-40B4-BE49-F238E27FC236}">
                <a16:creationId xmlns:a16="http://schemas.microsoft.com/office/drawing/2014/main" id="{01F9D21D-D6EA-BBA2-0CCB-3896F48A0C11}"/>
              </a:ext>
            </a:extLst>
          </p:cNvPr>
          <p:cNvSpPr>
            <a:spLocks noGrp="1"/>
          </p:cNvSpPr>
          <p:nvPr>
            <p:ph type="sldNum" sz="quarter" idx="11"/>
          </p:nvPr>
        </p:nvSpPr>
        <p:spPr/>
        <p:txBody>
          <a:bodyPr/>
          <a:lstStyle/>
          <a:p>
            <a:fld id="{5B0A2E34-17E6-46B6-A0CD-23734D57E7FF}" type="slidenum">
              <a:rPr lang="zh-TW" altLang="en-US" smtClean="0"/>
              <a:t>28</a:t>
            </a:fld>
            <a:endParaRPr lang="zh-TW" altLang="en-US"/>
          </a:p>
        </p:txBody>
      </p:sp>
      <p:pic>
        <p:nvPicPr>
          <p:cNvPr id="5" name="圖片 5">
            <a:extLst>
              <a:ext uri="{FF2B5EF4-FFF2-40B4-BE49-F238E27FC236}">
                <a16:creationId xmlns:a16="http://schemas.microsoft.com/office/drawing/2014/main" id="{B6B4DE0F-8530-2726-6741-1AA532046071}"/>
              </a:ext>
            </a:extLst>
          </p:cNvPr>
          <p:cNvPicPr>
            <a:picLocks noChangeAspect="1"/>
          </p:cNvPicPr>
          <p:nvPr/>
        </p:nvPicPr>
        <p:blipFill>
          <a:blip r:embed="rId3"/>
          <a:stretch>
            <a:fillRect/>
          </a:stretch>
        </p:blipFill>
        <p:spPr>
          <a:xfrm>
            <a:off x="2910218" y="3301645"/>
            <a:ext cx="6385698" cy="3341277"/>
          </a:xfrm>
          <a:prstGeom prst="rect">
            <a:avLst/>
          </a:prstGeom>
        </p:spPr>
      </p:pic>
    </p:spTree>
    <p:extLst>
      <p:ext uri="{BB962C8B-B14F-4D97-AF65-F5344CB8AC3E}">
        <p14:creationId xmlns:p14="http://schemas.microsoft.com/office/powerpoint/2010/main" val="3253380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C002B8-72C2-A684-059B-49BC19509EEF}"/>
              </a:ext>
            </a:extLst>
          </p:cNvPr>
          <p:cNvSpPr>
            <a:spLocks noGrp="1"/>
          </p:cNvSpPr>
          <p:nvPr>
            <p:ph type="title"/>
          </p:nvPr>
        </p:nvSpPr>
        <p:spPr/>
        <p:txBody>
          <a:bodyPr/>
          <a:lstStyle/>
          <a:p>
            <a:endParaRPr lang="zh-TW" altLang="en-US"/>
          </a:p>
        </p:txBody>
      </p:sp>
      <p:pic>
        <p:nvPicPr>
          <p:cNvPr id="5" name="圖片 5">
            <a:extLst>
              <a:ext uri="{FF2B5EF4-FFF2-40B4-BE49-F238E27FC236}">
                <a16:creationId xmlns:a16="http://schemas.microsoft.com/office/drawing/2014/main" id="{B914A5D0-4014-3E11-800E-2EEFADDFDAD1}"/>
              </a:ext>
            </a:extLst>
          </p:cNvPr>
          <p:cNvPicPr>
            <a:picLocks noGrp="1" noChangeAspect="1"/>
          </p:cNvPicPr>
          <p:nvPr>
            <p:ph idx="1"/>
          </p:nvPr>
        </p:nvPicPr>
        <p:blipFill>
          <a:blip r:embed="rId3"/>
          <a:stretch>
            <a:fillRect/>
          </a:stretch>
        </p:blipFill>
        <p:spPr>
          <a:xfrm>
            <a:off x="992149" y="1514074"/>
            <a:ext cx="10221943" cy="4762319"/>
          </a:xfrm>
        </p:spPr>
      </p:pic>
      <p:sp>
        <p:nvSpPr>
          <p:cNvPr id="4" name="投影片編號版面配置區 3">
            <a:extLst>
              <a:ext uri="{FF2B5EF4-FFF2-40B4-BE49-F238E27FC236}">
                <a16:creationId xmlns:a16="http://schemas.microsoft.com/office/drawing/2014/main" id="{5C18A57D-C84E-76CC-0835-ACA884C17B9A}"/>
              </a:ext>
            </a:extLst>
          </p:cNvPr>
          <p:cNvSpPr>
            <a:spLocks noGrp="1"/>
          </p:cNvSpPr>
          <p:nvPr>
            <p:ph type="sldNum" sz="quarter" idx="11"/>
          </p:nvPr>
        </p:nvSpPr>
        <p:spPr/>
        <p:txBody>
          <a:bodyPr/>
          <a:lstStyle/>
          <a:p>
            <a:fld id="{5B0A2E34-17E6-46B6-A0CD-23734D57E7FF}" type="slidenum">
              <a:rPr lang="zh-TW" altLang="en-US" smtClean="0"/>
              <a:t>29</a:t>
            </a:fld>
            <a:endParaRPr lang="zh-TW" altLang="en-US"/>
          </a:p>
        </p:txBody>
      </p:sp>
    </p:spTree>
    <p:extLst>
      <p:ext uri="{BB962C8B-B14F-4D97-AF65-F5344CB8AC3E}">
        <p14:creationId xmlns:p14="http://schemas.microsoft.com/office/powerpoint/2010/main" val="2527198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p:txBody>
          <a:bodyPr/>
          <a:lstStyle/>
          <a:p>
            <a:r>
              <a:rPr lang="en-US" altLang="zh-TW" dirty="0"/>
              <a:t>Introduction</a:t>
            </a:r>
          </a:p>
          <a:p>
            <a:pPr lvl="1"/>
            <a:r>
              <a:rPr lang="en-US" altLang="zh-TW" dirty="0"/>
              <a:t>Motivation</a:t>
            </a:r>
          </a:p>
          <a:p>
            <a:pPr lvl="1"/>
            <a:r>
              <a:rPr lang="en-US" altLang="zh-TW" dirty="0"/>
              <a:t>Application Scenario</a:t>
            </a:r>
          </a:p>
          <a:p>
            <a:r>
              <a:rPr lang="en-US" altLang="zh-TW" dirty="0">
                <a:solidFill>
                  <a:schemeClr val="accent2">
                    <a:lumMod val="75000"/>
                  </a:schemeClr>
                </a:solidFill>
              </a:rPr>
              <a:t>System Architecture</a:t>
            </a:r>
          </a:p>
          <a:p>
            <a:r>
              <a:rPr lang="en-US" altLang="zh-TW" dirty="0">
                <a:solidFill>
                  <a:schemeClr val="accent2">
                    <a:lumMod val="75000"/>
                  </a:schemeClr>
                </a:solidFill>
              </a:rPr>
              <a:t>Technology</a:t>
            </a:r>
          </a:p>
          <a:p>
            <a:r>
              <a:rPr lang="en-US" altLang="zh-TW" dirty="0">
                <a:solidFill>
                  <a:schemeClr val="accent2">
                    <a:lumMod val="75000"/>
                  </a:schemeClr>
                </a:solidFill>
              </a:rPr>
              <a:t>Global Market Analysis</a:t>
            </a:r>
          </a:p>
          <a:p>
            <a:r>
              <a:rPr lang="en-US" altLang="zh-TW" dirty="0">
                <a:solidFill>
                  <a:schemeClr val="accent2">
                    <a:lumMod val="75000"/>
                  </a:schemeClr>
                </a:solidFill>
              </a:rPr>
              <a:t>Reference</a:t>
            </a: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3</a:t>
            </a:fld>
            <a:endParaRPr lang="zh-TW" altLang="en-US"/>
          </a:p>
        </p:txBody>
      </p:sp>
      <p:pic>
        <p:nvPicPr>
          <p:cNvPr id="5" name="圖片 5">
            <a:extLst>
              <a:ext uri="{FF2B5EF4-FFF2-40B4-BE49-F238E27FC236}">
                <a16:creationId xmlns:a16="http://schemas.microsoft.com/office/drawing/2014/main" id="{2E9134ED-1623-8315-CD1C-74D65B36EA52}"/>
              </a:ext>
            </a:extLst>
          </p:cNvPr>
          <p:cNvPicPr>
            <a:picLocks noChangeAspect="1"/>
          </p:cNvPicPr>
          <p:nvPr/>
        </p:nvPicPr>
        <p:blipFill>
          <a:blip r:embed="rId2"/>
          <a:stretch>
            <a:fillRect/>
          </a:stretch>
        </p:blipFill>
        <p:spPr>
          <a:xfrm>
            <a:off x="5565476" y="1738224"/>
            <a:ext cx="5640236" cy="3755364"/>
          </a:xfrm>
          <a:prstGeom prst="rect">
            <a:avLst/>
          </a:prstGeom>
        </p:spPr>
      </p:pic>
    </p:spTree>
    <p:extLst>
      <p:ext uri="{BB962C8B-B14F-4D97-AF65-F5344CB8AC3E}">
        <p14:creationId xmlns:p14="http://schemas.microsoft.com/office/powerpoint/2010/main" val="287611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p:txBody>
          <a:bodyPr/>
          <a:lstStyle/>
          <a:p>
            <a:r>
              <a:rPr lang="en-US" altLang="zh-TW">
                <a:solidFill>
                  <a:schemeClr val="accent2">
                    <a:lumMod val="75000"/>
                  </a:schemeClr>
                </a:solidFill>
              </a:rPr>
              <a:t>Introduction</a:t>
            </a:r>
          </a:p>
          <a:p>
            <a:r>
              <a:rPr lang="en-US" altLang="zh-TW">
                <a:solidFill>
                  <a:schemeClr val="accent2">
                    <a:lumMod val="75000"/>
                  </a:schemeClr>
                </a:solidFill>
                <a:cs typeface="Times New Roman"/>
              </a:rPr>
              <a:t>Motivations</a:t>
            </a:r>
            <a:endParaRPr lang="en-US" altLang="zh-TW">
              <a:solidFill>
                <a:schemeClr val="accent2">
                  <a:lumMod val="75000"/>
                </a:schemeClr>
              </a:solidFill>
            </a:endParaRPr>
          </a:p>
          <a:p>
            <a:r>
              <a:rPr lang="en-US" altLang="zh-TW">
                <a:solidFill>
                  <a:schemeClr val="accent2">
                    <a:lumMod val="75000"/>
                  </a:schemeClr>
                </a:solidFill>
              </a:rPr>
              <a:t>System Architecture</a:t>
            </a:r>
            <a:endParaRPr lang="en-US" altLang="zh-TW">
              <a:solidFill>
                <a:schemeClr val="accent2">
                  <a:lumMod val="75000"/>
                </a:schemeClr>
              </a:solidFill>
              <a:cs typeface="Times New Roman"/>
            </a:endParaRPr>
          </a:p>
          <a:p>
            <a:r>
              <a:rPr lang="en-US" altLang="zh-TW">
                <a:solidFill>
                  <a:schemeClr val="accent2">
                    <a:lumMod val="75000"/>
                  </a:schemeClr>
                </a:solidFill>
              </a:rPr>
              <a:t>Technology</a:t>
            </a:r>
            <a:endParaRPr lang="en-US" altLang="zh-TW">
              <a:solidFill>
                <a:schemeClr val="accent2">
                  <a:lumMod val="75000"/>
                </a:schemeClr>
              </a:solidFill>
              <a:cs typeface="Times New Roman"/>
            </a:endParaRPr>
          </a:p>
          <a:p>
            <a:r>
              <a:rPr lang="en-US" altLang="zh-TW"/>
              <a:t>Global Market Analysis</a:t>
            </a:r>
          </a:p>
          <a:p>
            <a:pPr lvl="1"/>
            <a:r>
              <a:rPr lang="en-US" altLang="zh-TW">
                <a:cs typeface="Times New Roman"/>
              </a:rPr>
              <a:t>SWOT Analysis</a:t>
            </a:r>
          </a:p>
          <a:p>
            <a:pPr lvl="1"/>
            <a:r>
              <a:rPr lang="en-US" altLang="zh-TW">
                <a:cs typeface="Times New Roman"/>
              </a:rPr>
              <a:t>Porter’s 5 Forces Analysis</a:t>
            </a:r>
            <a:endParaRPr lang="en-US" altLang="zh-TW">
              <a:solidFill>
                <a:schemeClr val="accent2">
                  <a:lumMod val="75000"/>
                </a:schemeClr>
              </a:solidFill>
              <a:cs typeface="Times New Roman"/>
            </a:endParaRPr>
          </a:p>
          <a:p>
            <a:r>
              <a:rPr lang="en-US" altLang="zh-TW">
                <a:solidFill>
                  <a:schemeClr val="accent2">
                    <a:lumMod val="75000"/>
                  </a:schemeClr>
                </a:solidFill>
              </a:rPr>
              <a:t>Reference</a:t>
            </a:r>
            <a:endParaRPr lang="en-US" altLang="zh-TW">
              <a:solidFill>
                <a:schemeClr val="accent2">
                  <a:lumMod val="75000"/>
                </a:schemeClr>
              </a:solidFill>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30</a:t>
            </a:fld>
            <a:endParaRPr lang="zh-TW" altLang="en-US"/>
          </a:p>
        </p:txBody>
      </p:sp>
    </p:spTree>
    <p:extLst>
      <p:ext uri="{BB962C8B-B14F-4D97-AF65-F5344CB8AC3E}">
        <p14:creationId xmlns:p14="http://schemas.microsoft.com/office/powerpoint/2010/main" val="835011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0ABC7A-617E-8547-CFE3-00089AF0B76C}"/>
              </a:ext>
            </a:extLst>
          </p:cNvPr>
          <p:cNvSpPr>
            <a:spLocks noGrp="1"/>
          </p:cNvSpPr>
          <p:nvPr>
            <p:ph type="title"/>
          </p:nvPr>
        </p:nvSpPr>
        <p:spPr/>
        <p:txBody>
          <a:bodyPr/>
          <a:lstStyle/>
          <a:p>
            <a:r>
              <a:rPr lang="en-US" altLang="zh-TW" dirty="0">
                <a:ea typeface="+mj-lt"/>
                <a:cs typeface="Times New Roman"/>
              </a:rPr>
              <a:t>Global Market Analysis</a:t>
            </a:r>
            <a:endParaRPr lang="zh-TW" dirty="0"/>
          </a:p>
        </p:txBody>
      </p:sp>
      <p:sp>
        <p:nvSpPr>
          <p:cNvPr id="3" name="內容版面配置區 2">
            <a:extLst>
              <a:ext uri="{FF2B5EF4-FFF2-40B4-BE49-F238E27FC236}">
                <a16:creationId xmlns:a16="http://schemas.microsoft.com/office/drawing/2014/main" id="{651F6078-5221-E4F6-4FA4-8822C6EB3FC1}"/>
              </a:ext>
            </a:extLst>
          </p:cNvPr>
          <p:cNvSpPr>
            <a:spLocks noGrp="1"/>
          </p:cNvSpPr>
          <p:nvPr>
            <p:ph idx="1"/>
          </p:nvPr>
        </p:nvSpPr>
        <p:spPr/>
        <p:txBody>
          <a:bodyPr/>
          <a:lstStyle/>
          <a:p>
            <a:r>
              <a:rPr lang="zh-TW" altLang="en-US" dirty="0">
                <a:cs typeface="Times New Roman"/>
              </a:rPr>
              <a:t>Market Forecast</a:t>
            </a:r>
          </a:p>
          <a:p>
            <a:pPr marL="594995" lvl="1" indent="-252095"/>
            <a:r>
              <a:rPr lang="en-US" altLang="zh-TW" dirty="0">
                <a:ea typeface="+mn-lt"/>
                <a:cs typeface="+mn-lt"/>
              </a:rPr>
              <a:t>ADAS market</a:t>
            </a:r>
            <a:r>
              <a:rPr lang="zh-TW" altLang="en-US" dirty="0">
                <a:ea typeface="+mn-lt"/>
                <a:cs typeface="+mn-lt"/>
              </a:rPr>
              <a:t> </a:t>
            </a:r>
            <a:r>
              <a:rPr lang="en-US" altLang="zh-TW" dirty="0">
                <a:ea typeface="+mn-lt"/>
                <a:cs typeface="+mn-lt"/>
              </a:rPr>
              <a:t>was</a:t>
            </a:r>
            <a:r>
              <a:rPr lang="zh-TW" altLang="en-US" dirty="0">
                <a:ea typeface="+mn-lt"/>
                <a:cs typeface="+mn-lt"/>
              </a:rPr>
              <a:t> </a:t>
            </a:r>
            <a:r>
              <a:rPr lang="en-US" altLang="zh-TW" dirty="0">
                <a:ea typeface="+mn-lt"/>
                <a:cs typeface="+mn-lt"/>
              </a:rPr>
              <a:t>valued</a:t>
            </a:r>
            <a:r>
              <a:rPr lang="zh-TW" altLang="en-US" dirty="0">
                <a:ea typeface="+mn-lt"/>
                <a:cs typeface="+mn-lt"/>
              </a:rPr>
              <a:t> </a:t>
            </a:r>
            <a:r>
              <a:rPr lang="en-US" altLang="zh-TW" dirty="0">
                <a:ea typeface="+mn-lt"/>
                <a:cs typeface="+mn-lt"/>
              </a:rPr>
              <a:t>at</a:t>
            </a:r>
            <a:r>
              <a:rPr lang="zh-TW" altLang="en-US" dirty="0">
                <a:ea typeface="+mn-lt"/>
                <a:cs typeface="+mn-lt"/>
              </a:rPr>
              <a:t> </a:t>
            </a:r>
            <a:r>
              <a:rPr lang="en-US" altLang="zh-TW" b="1" dirty="0">
                <a:ea typeface="+mn-lt"/>
                <a:cs typeface="+mn-lt"/>
              </a:rPr>
              <a:t>$23.44</a:t>
            </a:r>
            <a:r>
              <a:rPr lang="zh-TW" altLang="en-US" b="1" dirty="0">
                <a:ea typeface="+mn-lt"/>
                <a:cs typeface="+mn-lt"/>
              </a:rPr>
              <a:t> </a:t>
            </a:r>
            <a:r>
              <a:rPr lang="en-US" altLang="zh-TW" b="1" dirty="0">
                <a:ea typeface="+mn-lt"/>
                <a:cs typeface="+mn-lt"/>
              </a:rPr>
              <a:t>billion</a:t>
            </a:r>
            <a:r>
              <a:rPr lang="zh-TW" altLang="en-US" dirty="0">
                <a:ea typeface="+mn-lt"/>
                <a:cs typeface="+mn-lt"/>
              </a:rPr>
              <a:t> </a:t>
            </a:r>
            <a:r>
              <a:rPr lang="en-US" altLang="zh-TW" dirty="0">
                <a:ea typeface="+mn-lt"/>
                <a:cs typeface="+mn-lt"/>
              </a:rPr>
              <a:t>in</a:t>
            </a:r>
            <a:r>
              <a:rPr lang="zh-TW" altLang="en-US" dirty="0">
                <a:ea typeface="+mn-lt"/>
                <a:cs typeface="+mn-lt"/>
              </a:rPr>
              <a:t> </a:t>
            </a:r>
            <a:r>
              <a:rPr lang="en-US" altLang="zh-TW" dirty="0">
                <a:ea typeface="+mn-lt"/>
                <a:cs typeface="+mn-lt"/>
              </a:rPr>
              <a:t>2021</a:t>
            </a:r>
            <a:endParaRPr lang="zh-TW" dirty="0">
              <a:cs typeface="Times New Roman"/>
            </a:endParaRPr>
          </a:p>
          <a:p>
            <a:pPr marL="594995" lvl="1" indent="-252095"/>
            <a:r>
              <a:rPr lang="en-US" dirty="0">
                <a:ea typeface="+mn-lt"/>
                <a:cs typeface="+mn-lt"/>
              </a:rPr>
              <a:t>It is expected to reach a value </a:t>
            </a:r>
            <a:r>
              <a:rPr lang="en-US" b="1" dirty="0">
                <a:ea typeface="+mn-lt"/>
                <a:cs typeface="+mn-lt"/>
              </a:rPr>
              <a:t>of $75.27 billion</a:t>
            </a:r>
            <a:r>
              <a:rPr lang="en-US" dirty="0">
                <a:ea typeface="+mn-lt"/>
                <a:cs typeface="+mn-lt"/>
              </a:rPr>
              <a:t> by 2030</a:t>
            </a:r>
            <a:endParaRPr lang="en-US" altLang="zh-TW" dirty="0">
              <a:cs typeface="Times New Roman"/>
            </a:endParaRPr>
          </a:p>
          <a:p>
            <a:pPr lvl="2"/>
            <a:r>
              <a:rPr lang="en-US" altLang="zh-TW" sz="1600" dirty="0">
                <a:cs typeface="Times New Roman"/>
              </a:rPr>
              <a:t> </a:t>
            </a:r>
            <a:r>
              <a:rPr lang="en-US" sz="1600" dirty="0">
                <a:ea typeface="+mn-lt"/>
                <a:cs typeface="+mn-lt"/>
              </a:rPr>
              <a:t>Therefore, it has an extraordinary compound annual growth rate (CAGR) of 13.83%</a:t>
            </a:r>
            <a:endParaRPr lang="en-US" altLang="zh-TW" sz="1600" b="1" dirty="0">
              <a:cs typeface="Times New Roman"/>
            </a:endParaRPr>
          </a:p>
          <a:p>
            <a:r>
              <a:rPr lang="zh-TW" altLang="en-US" dirty="0">
                <a:cs typeface="Times New Roman"/>
              </a:rPr>
              <a:t>Two key factors of the market growth</a:t>
            </a:r>
          </a:p>
          <a:p>
            <a:pPr marL="594995" lvl="1" indent="-252095"/>
            <a:r>
              <a:rPr lang="en-US" altLang="zh-TW" dirty="0">
                <a:ea typeface="+mn-lt"/>
                <a:cs typeface="+mn-lt"/>
              </a:rPr>
              <a:t>Th</a:t>
            </a:r>
            <a:r>
              <a:rPr lang="zh-TW" dirty="0">
                <a:ea typeface="+mn-lt"/>
                <a:cs typeface="+mn-lt"/>
              </a:rPr>
              <a:t>e</a:t>
            </a:r>
            <a:r>
              <a:rPr lang="zh-TW" altLang="en-US" dirty="0">
                <a:ea typeface="+mn-lt"/>
                <a:cs typeface="+mn-lt"/>
              </a:rPr>
              <a:t> </a:t>
            </a:r>
            <a:r>
              <a:rPr lang="en-US" altLang="zh-TW" b="1" dirty="0" err="1">
                <a:ea typeface="+mn-lt"/>
                <a:cs typeface="+mn-lt"/>
              </a:rPr>
              <a:t>incr</a:t>
            </a:r>
            <a:r>
              <a:rPr lang="zh-TW" b="1" dirty="0">
                <a:ea typeface="+mn-lt"/>
                <a:cs typeface="+mn-lt"/>
              </a:rPr>
              <a:t>e</a:t>
            </a:r>
            <a:r>
              <a:rPr lang="en-US" altLang="zh-TW" b="1" dirty="0">
                <a:ea typeface="+mn-lt"/>
                <a:cs typeface="+mn-lt"/>
              </a:rPr>
              <a:t>a</a:t>
            </a:r>
            <a:r>
              <a:rPr lang="zh-TW" b="1" dirty="0">
                <a:ea typeface="+mn-lt"/>
                <a:cs typeface="+mn-lt"/>
              </a:rPr>
              <a:t>s</a:t>
            </a:r>
            <a:r>
              <a:rPr lang="en-US" altLang="zh-TW" b="1" dirty="0">
                <a:ea typeface="+mn-lt"/>
                <a:cs typeface="+mn-lt"/>
              </a:rPr>
              <a:t>e</a:t>
            </a:r>
            <a:r>
              <a:rPr lang="zh-TW" altLang="en-US" b="1" dirty="0">
                <a:ea typeface="+mn-lt"/>
                <a:cs typeface="+mn-lt"/>
              </a:rPr>
              <a:t> </a:t>
            </a:r>
            <a:r>
              <a:rPr lang="en-US" altLang="zh-TW" b="1" dirty="0">
                <a:ea typeface="+mn-lt"/>
                <a:cs typeface="+mn-lt"/>
              </a:rPr>
              <a:t>in</a:t>
            </a:r>
            <a:r>
              <a:rPr lang="zh-TW" b="1" dirty="0">
                <a:ea typeface="+mn-lt"/>
                <a:cs typeface="+mn-lt"/>
              </a:rPr>
              <a:t> disposable income level</a:t>
            </a:r>
            <a:r>
              <a:rPr lang="en-US" altLang="zh-TW" b="1" dirty="0">
                <a:ea typeface="+mn-lt"/>
                <a:cs typeface="+mn-lt"/>
              </a:rPr>
              <a:t>s</a:t>
            </a:r>
            <a:r>
              <a:rPr lang="zh-TW" altLang="en-US" dirty="0">
                <a:ea typeface="+mn-lt"/>
                <a:cs typeface="+mn-lt"/>
              </a:rPr>
              <a:t> </a:t>
            </a:r>
            <a:r>
              <a:rPr lang="en-US" altLang="zh-TW" dirty="0">
                <a:ea typeface="+mn-lt"/>
                <a:cs typeface="+mn-lt"/>
              </a:rPr>
              <a:t>among</a:t>
            </a:r>
            <a:r>
              <a:rPr lang="zh-TW" altLang="en-US" dirty="0">
                <a:ea typeface="+mn-lt"/>
                <a:cs typeface="+mn-lt"/>
              </a:rPr>
              <a:t> </a:t>
            </a:r>
            <a:r>
              <a:rPr lang="en-US" altLang="zh-TW" dirty="0">
                <a:ea typeface="+mn-lt"/>
                <a:cs typeface="+mn-lt"/>
              </a:rPr>
              <a:t>consumer</a:t>
            </a:r>
            <a:r>
              <a:rPr lang="zh-TW" dirty="0">
                <a:ea typeface="+mn-lt"/>
                <a:cs typeface="+mn-lt"/>
              </a:rPr>
              <a:t>s</a:t>
            </a:r>
            <a:endParaRPr lang="en-US" altLang="zh-TW" dirty="0">
              <a:ea typeface="+mn-lt"/>
              <a:cs typeface="+mn-lt"/>
            </a:endParaRPr>
          </a:p>
          <a:p>
            <a:pPr lvl="2"/>
            <a:r>
              <a:rPr lang="zh-TW" sz="1600" dirty="0">
                <a:ea typeface="+mn-lt"/>
                <a:cs typeface="+mn-lt"/>
              </a:rPr>
              <a:t>According to a study by the US Bureau of Economic Analysis</a:t>
            </a:r>
            <a:endParaRPr lang="zh-TW" altLang="en-US" sz="1600" dirty="0">
              <a:ea typeface="+mn-lt"/>
              <a:cs typeface="+mn-lt"/>
            </a:endParaRPr>
          </a:p>
          <a:p>
            <a:pPr marL="594995" lvl="1" indent="-252095"/>
            <a:r>
              <a:rPr lang="en-US" dirty="0">
                <a:ea typeface="+mn-lt"/>
                <a:cs typeface="+mn-lt"/>
              </a:rPr>
              <a:t>The </a:t>
            </a:r>
            <a:r>
              <a:rPr lang="en-US" b="1" dirty="0">
                <a:ea typeface="+mn-lt"/>
                <a:cs typeface="+mn-lt"/>
              </a:rPr>
              <a:t>stricter enforcement</a:t>
            </a:r>
            <a:r>
              <a:rPr lang="en-US" altLang="zh-TW" b="1" dirty="0">
                <a:ea typeface="+mn-lt"/>
                <a:cs typeface="+mn-lt"/>
              </a:rPr>
              <a:t> </a:t>
            </a:r>
            <a:r>
              <a:rPr lang="en-US" b="1" dirty="0">
                <a:ea typeface="+mn-lt"/>
                <a:cs typeface="+mn-lt"/>
              </a:rPr>
              <a:t>of transportation regulations</a:t>
            </a:r>
            <a:r>
              <a:rPr lang="en-US" dirty="0">
                <a:ea typeface="+mn-lt"/>
                <a:cs typeface="+mn-lt"/>
              </a:rPr>
              <a:t> by</a:t>
            </a:r>
            <a:r>
              <a:rPr lang="en-US" altLang="zh-TW" dirty="0">
                <a:ea typeface="+mn-lt"/>
                <a:cs typeface="+mn-lt"/>
              </a:rPr>
              <a:t> </a:t>
            </a:r>
            <a:r>
              <a:rPr lang="en-US" dirty="0">
                <a:ea typeface="+mn-lt"/>
                <a:cs typeface="+mn-lt"/>
              </a:rPr>
              <a:t>authorities </a:t>
            </a:r>
            <a:r>
              <a:rPr lang="en-US" altLang="zh-TW" dirty="0">
                <a:ea typeface="+mn-lt"/>
                <a:cs typeface="+mn-lt"/>
              </a:rPr>
              <a:t>around</a:t>
            </a:r>
            <a:r>
              <a:rPr lang="en-US" dirty="0">
                <a:ea typeface="+mn-lt"/>
                <a:cs typeface="+mn-lt"/>
              </a:rPr>
              <a:t> the world</a:t>
            </a:r>
            <a:endParaRPr lang="zh-TW" b="1" dirty="0">
              <a:cs typeface="Times New Roman"/>
            </a:endParaRPr>
          </a:p>
          <a:p>
            <a:pPr lvl="2"/>
            <a:r>
              <a:rPr lang="en-US" sz="1600" dirty="0">
                <a:ea typeface="+mn-lt"/>
                <a:cs typeface="+mn-lt"/>
              </a:rPr>
              <a:t>In 2020, the US Congress requires the use of Lane departure warning system (LDWS) and automatic emergency braking (AEB) in commercial trucks</a:t>
            </a:r>
            <a:endParaRPr lang="en-US" altLang="zh-TW" sz="1600" dirty="0">
              <a:cs typeface="Times New Roman"/>
            </a:endParaRPr>
          </a:p>
          <a:p>
            <a:pPr marL="0" indent="0">
              <a:buNone/>
            </a:pPr>
            <a:endParaRPr lang="zh-TW" altLang="en-US" sz="1600" dirty="0">
              <a:cs typeface="Times New Roman"/>
            </a:endParaRPr>
          </a:p>
          <a:p>
            <a:pPr marL="0" indent="0">
              <a:buNone/>
            </a:pPr>
            <a:endParaRPr lang="zh-TW" altLang="en-US" dirty="0">
              <a:cs typeface="Times New Roman"/>
            </a:endParaRPr>
          </a:p>
          <a:p>
            <a:endParaRPr lang="zh-TW" altLang="en-US" dirty="0">
              <a:cs typeface="Times New Roman"/>
            </a:endParaRPr>
          </a:p>
          <a:p>
            <a:endParaRPr lang="zh-TW" altLang="en-US" dirty="0">
              <a:cs typeface="Times New Roman"/>
            </a:endParaRPr>
          </a:p>
        </p:txBody>
      </p:sp>
      <p:sp>
        <p:nvSpPr>
          <p:cNvPr id="4" name="投影片編號版面配置區 3">
            <a:extLst>
              <a:ext uri="{FF2B5EF4-FFF2-40B4-BE49-F238E27FC236}">
                <a16:creationId xmlns:a16="http://schemas.microsoft.com/office/drawing/2014/main" id="{04BD5339-1E38-F1F2-C6B0-EF5A446B1E9F}"/>
              </a:ext>
            </a:extLst>
          </p:cNvPr>
          <p:cNvSpPr>
            <a:spLocks noGrp="1"/>
          </p:cNvSpPr>
          <p:nvPr>
            <p:ph type="sldNum" sz="quarter" idx="11"/>
          </p:nvPr>
        </p:nvSpPr>
        <p:spPr/>
        <p:txBody>
          <a:bodyPr/>
          <a:lstStyle/>
          <a:p>
            <a:fld id="{5B0A2E34-17E6-46B6-A0CD-23734D57E7FF}" type="slidenum">
              <a:rPr lang="zh-TW" altLang="en-US" smtClean="0"/>
              <a:t>31</a:t>
            </a:fld>
            <a:endParaRPr lang="zh-TW" altLang="en-US"/>
          </a:p>
        </p:txBody>
      </p:sp>
    </p:spTree>
    <p:extLst>
      <p:ext uri="{BB962C8B-B14F-4D97-AF65-F5344CB8AC3E}">
        <p14:creationId xmlns:p14="http://schemas.microsoft.com/office/powerpoint/2010/main" val="243247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493BED-17AC-A5C2-95DD-80FCD92ECEDA}"/>
              </a:ext>
            </a:extLst>
          </p:cNvPr>
          <p:cNvSpPr>
            <a:spLocks noGrp="1"/>
          </p:cNvSpPr>
          <p:nvPr>
            <p:ph type="title"/>
          </p:nvPr>
        </p:nvSpPr>
        <p:spPr/>
        <p:txBody>
          <a:bodyPr/>
          <a:lstStyle/>
          <a:p>
            <a:r>
              <a:rPr lang="en-US" altLang="zh-TW">
                <a:ea typeface="+mj-lt"/>
                <a:cs typeface="+mj-lt"/>
              </a:rPr>
              <a:t>Global Market Analysis</a:t>
            </a:r>
            <a:endParaRPr lang="zh-TW"/>
          </a:p>
        </p:txBody>
      </p:sp>
      <p:pic>
        <p:nvPicPr>
          <p:cNvPr id="5" name="圖片 5">
            <a:extLst>
              <a:ext uri="{FF2B5EF4-FFF2-40B4-BE49-F238E27FC236}">
                <a16:creationId xmlns:a16="http://schemas.microsoft.com/office/drawing/2014/main" id="{7E88FA2F-2DF8-614F-9A65-46F111091E5C}"/>
              </a:ext>
            </a:extLst>
          </p:cNvPr>
          <p:cNvPicPr>
            <a:picLocks noGrp="1" noChangeAspect="1"/>
          </p:cNvPicPr>
          <p:nvPr>
            <p:ph idx="1"/>
          </p:nvPr>
        </p:nvPicPr>
        <p:blipFill>
          <a:blip r:embed="rId3"/>
          <a:stretch>
            <a:fillRect/>
          </a:stretch>
        </p:blipFill>
        <p:spPr>
          <a:xfrm>
            <a:off x="2696373" y="1302915"/>
            <a:ext cx="7070003" cy="5365039"/>
          </a:xfrm>
        </p:spPr>
      </p:pic>
      <p:sp>
        <p:nvSpPr>
          <p:cNvPr id="4" name="投影片編號版面配置區 3">
            <a:extLst>
              <a:ext uri="{FF2B5EF4-FFF2-40B4-BE49-F238E27FC236}">
                <a16:creationId xmlns:a16="http://schemas.microsoft.com/office/drawing/2014/main" id="{0110A8BD-84C1-0403-7EE1-E8AABAEFD228}"/>
              </a:ext>
            </a:extLst>
          </p:cNvPr>
          <p:cNvSpPr>
            <a:spLocks noGrp="1"/>
          </p:cNvSpPr>
          <p:nvPr>
            <p:ph type="sldNum" sz="quarter" idx="11"/>
          </p:nvPr>
        </p:nvSpPr>
        <p:spPr/>
        <p:txBody>
          <a:bodyPr/>
          <a:lstStyle/>
          <a:p>
            <a:fld id="{5B0A2E34-17E6-46B6-A0CD-23734D57E7FF}" type="slidenum">
              <a:rPr lang="zh-TW" altLang="en-US" smtClean="0"/>
              <a:t>32</a:t>
            </a:fld>
            <a:endParaRPr lang="zh-TW" altLang="en-US"/>
          </a:p>
        </p:txBody>
      </p:sp>
    </p:spTree>
    <p:extLst>
      <p:ext uri="{BB962C8B-B14F-4D97-AF65-F5344CB8AC3E}">
        <p14:creationId xmlns:p14="http://schemas.microsoft.com/office/powerpoint/2010/main" val="576397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SWOT Analysis</a:t>
            </a:r>
            <a:endParaRPr lang="zh-TW" altLang="en-US" dirty="0"/>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33</a:t>
            </a:fld>
            <a:endParaRPr lang="zh-TW" altLang="en-US"/>
          </a:p>
        </p:txBody>
      </p:sp>
      <p:pic>
        <p:nvPicPr>
          <p:cNvPr id="7" name="圖片 7">
            <a:extLst>
              <a:ext uri="{FF2B5EF4-FFF2-40B4-BE49-F238E27FC236}">
                <a16:creationId xmlns:a16="http://schemas.microsoft.com/office/drawing/2014/main" id="{E1741140-E0F4-7F01-4A55-D7421E2F6D75}"/>
              </a:ext>
            </a:extLst>
          </p:cNvPr>
          <p:cNvPicPr>
            <a:picLocks noGrp="1" noChangeAspect="1"/>
          </p:cNvPicPr>
          <p:nvPr>
            <p:ph idx="1"/>
          </p:nvPr>
        </p:nvPicPr>
        <p:blipFill>
          <a:blip r:embed="rId3"/>
          <a:stretch>
            <a:fillRect/>
          </a:stretch>
        </p:blipFill>
        <p:spPr>
          <a:xfrm>
            <a:off x="1444470" y="1779291"/>
            <a:ext cx="9309017" cy="4548187"/>
          </a:xfrm>
        </p:spPr>
      </p:pic>
    </p:spTree>
    <p:extLst>
      <p:ext uri="{BB962C8B-B14F-4D97-AF65-F5344CB8AC3E}">
        <p14:creationId xmlns:p14="http://schemas.microsoft.com/office/powerpoint/2010/main" val="2341394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Porter’s 5 Forces Analysis</a:t>
            </a:r>
            <a:endParaRPr lang="zh-TW" altLang="en-US" dirty="0"/>
          </a:p>
        </p:txBody>
      </p:sp>
      <p:sp>
        <p:nvSpPr>
          <p:cNvPr id="3" name="內容版面配置區 2"/>
          <p:cNvSpPr>
            <a:spLocks noGrp="1"/>
          </p:cNvSpPr>
          <p:nvPr>
            <p:ph idx="1"/>
          </p:nvPr>
        </p:nvSpPr>
        <p:spPr/>
        <p:txBody>
          <a:bodyPr/>
          <a:lstStyle/>
          <a:p>
            <a:pPr marL="0" indent="0">
              <a:buNone/>
            </a:pPr>
            <a:endParaRPr lang="zh-TW" b="0">
              <a:ea typeface="+mn-lt"/>
              <a:cs typeface="+mn-lt"/>
            </a:endParaRPr>
          </a:p>
          <a:p>
            <a:endParaRPr lang="zh-TW" b="0">
              <a:ea typeface="+mn-lt"/>
              <a:cs typeface="+mn-lt"/>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34</a:t>
            </a:fld>
            <a:endParaRPr lang="zh-TW" altLang="en-US"/>
          </a:p>
        </p:txBody>
      </p:sp>
      <p:pic>
        <p:nvPicPr>
          <p:cNvPr id="8" name="圖片 8">
            <a:extLst>
              <a:ext uri="{FF2B5EF4-FFF2-40B4-BE49-F238E27FC236}">
                <a16:creationId xmlns:a16="http://schemas.microsoft.com/office/drawing/2014/main" id="{55E951A8-269C-F468-0280-CFB46B83BC83}"/>
              </a:ext>
            </a:extLst>
          </p:cNvPr>
          <p:cNvPicPr>
            <a:picLocks noChangeAspect="1"/>
          </p:cNvPicPr>
          <p:nvPr/>
        </p:nvPicPr>
        <p:blipFill>
          <a:blip r:embed="rId3"/>
          <a:stretch>
            <a:fillRect/>
          </a:stretch>
        </p:blipFill>
        <p:spPr>
          <a:xfrm>
            <a:off x="2501551" y="1315495"/>
            <a:ext cx="7207369" cy="5317628"/>
          </a:xfrm>
          <a:prstGeom prst="rect">
            <a:avLst/>
          </a:prstGeom>
        </p:spPr>
      </p:pic>
    </p:spTree>
    <p:extLst>
      <p:ext uri="{BB962C8B-B14F-4D97-AF65-F5344CB8AC3E}">
        <p14:creationId xmlns:p14="http://schemas.microsoft.com/office/powerpoint/2010/main" val="1359870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p:txBody>
          <a:bodyPr/>
          <a:lstStyle/>
          <a:p>
            <a:r>
              <a:rPr lang="en-US" altLang="zh-TW" dirty="0">
                <a:solidFill>
                  <a:schemeClr val="accent2">
                    <a:lumMod val="75000"/>
                  </a:schemeClr>
                </a:solidFill>
              </a:rPr>
              <a:t>Introduction</a:t>
            </a:r>
          </a:p>
          <a:p>
            <a:r>
              <a:rPr lang="en-US" altLang="zh-TW" dirty="0">
                <a:solidFill>
                  <a:schemeClr val="accent2">
                    <a:lumMod val="75000"/>
                  </a:schemeClr>
                </a:solidFill>
                <a:cs typeface="Times New Roman"/>
              </a:rPr>
              <a:t>Motivations</a:t>
            </a:r>
            <a:endParaRPr lang="en-US" altLang="zh-TW" dirty="0">
              <a:solidFill>
                <a:schemeClr val="accent2">
                  <a:lumMod val="75000"/>
                </a:schemeClr>
              </a:solidFill>
            </a:endParaRPr>
          </a:p>
          <a:p>
            <a:r>
              <a:rPr lang="en-US" altLang="zh-TW" dirty="0">
                <a:solidFill>
                  <a:schemeClr val="accent2">
                    <a:lumMod val="75000"/>
                  </a:schemeClr>
                </a:solidFill>
              </a:rPr>
              <a:t>System Architecture</a:t>
            </a:r>
            <a:endParaRPr lang="en-US" altLang="zh-TW" dirty="0">
              <a:solidFill>
                <a:schemeClr val="accent2">
                  <a:lumMod val="75000"/>
                </a:schemeClr>
              </a:solidFill>
              <a:cs typeface="Times New Roman"/>
            </a:endParaRPr>
          </a:p>
          <a:p>
            <a:r>
              <a:rPr lang="en-US" altLang="zh-TW" dirty="0">
                <a:solidFill>
                  <a:schemeClr val="accent2">
                    <a:lumMod val="75000"/>
                  </a:schemeClr>
                </a:solidFill>
              </a:rPr>
              <a:t>Technology</a:t>
            </a:r>
            <a:endParaRPr lang="en-US" altLang="zh-TW" dirty="0">
              <a:solidFill>
                <a:schemeClr val="accent2">
                  <a:lumMod val="75000"/>
                </a:schemeClr>
              </a:solidFill>
              <a:cs typeface="Times New Roman"/>
            </a:endParaRPr>
          </a:p>
          <a:p>
            <a:r>
              <a:rPr lang="en-US" altLang="zh-TW" dirty="0">
                <a:solidFill>
                  <a:schemeClr val="accent2">
                    <a:lumMod val="75000"/>
                  </a:schemeClr>
                </a:solidFill>
              </a:rPr>
              <a:t>Global Market Analysis</a:t>
            </a:r>
            <a:endParaRPr lang="en-US" altLang="zh-TW" dirty="0">
              <a:solidFill>
                <a:schemeClr val="accent2">
                  <a:lumMod val="75000"/>
                </a:schemeClr>
              </a:solidFill>
              <a:cs typeface="Times New Roman"/>
            </a:endParaRPr>
          </a:p>
          <a:p>
            <a:r>
              <a:rPr lang="en-US" altLang="zh-TW" dirty="0"/>
              <a:t>Reference</a:t>
            </a:r>
            <a:endParaRPr lang="en-US" altLang="zh-TW" dirty="0">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dirty="0" smtClean="0"/>
              <a:t>35</a:t>
            </a:fld>
            <a:endParaRPr lang="zh-TW" altLang="en-US"/>
          </a:p>
        </p:txBody>
      </p:sp>
    </p:spTree>
    <p:extLst>
      <p:ext uri="{BB962C8B-B14F-4D97-AF65-F5344CB8AC3E}">
        <p14:creationId xmlns:p14="http://schemas.microsoft.com/office/powerpoint/2010/main" val="1520228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Reference</a:t>
            </a:r>
            <a:endParaRPr lang="zh-TW" altLang="en-US"/>
          </a:p>
        </p:txBody>
      </p:sp>
      <p:sp>
        <p:nvSpPr>
          <p:cNvPr id="3" name="內容版面配置區 2"/>
          <p:cNvSpPr>
            <a:spLocks noGrp="1"/>
          </p:cNvSpPr>
          <p:nvPr>
            <p:ph idx="1"/>
          </p:nvPr>
        </p:nvSpPr>
        <p:spPr/>
        <p:txBody>
          <a:bodyPr/>
          <a:lstStyle/>
          <a:p>
            <a:pPr marL="0" indent="0">
              <a:buNone/>
            </a:pPr>
            <a:r>
              <a:rPr lang="en-US" altLang="zh-TW" sz="1200"/>
              <a:t>[1] Gershon, </a:t>
            </a:r>
            <a:r>
              <a:rPr lang="en-US" altLang="zh-TW" sz="1200" err="1"/>
              <a:t>Pnina</a:t>
            </a:r>
            <a:r>
              <a:rPr lang="en-US" altLang="zh-TW" sz="1200"/>
              <a:t>, et al. "Distracted driving, visual inattention, and crash risk among teenage drivers." American journal of preventive medicine 56.4 (2019): 494-500.</a:t>
            </a:r>
            <a:endParaRPr lang="en-US" altLang="zh-TW" sz="1200">
              <a:cs typeface="Times New Roman"/>
            </a:endParaRPr>
          </a:p>
          <a:p>
            <a:pPr marL="0" indent="0">
              <a:buNone/>
            </a:pPr>
            <a:r>
              <a:rPr lang="en-US" altLang="zh-TW" sz="1200"/>
              <a:t>[2] Ball, Karlene K., Virginia G. Wadley, and Jerri D. Edwards. "Advances in technology used to assess and retrain older drivers." </a:t>
            </a:r>
            <a:r>
              <a:rPr lang="en-US" altLang="zh-TW" sz="1200" err="1"/>
              <a:t>Gerontechnology</a:t>
            </a:r>
            <a:r>
              <a:rPr lang="en-US" altLang="zh-TW" sz="1200"/>
              <a:t> (2002).</a:t>
            </a:r>
            <a:endParaRPr lang="en-US" altLang="zh-TW" sz="1200">
              <a:cs typeface="Times New Roman"/>
            </a:endParaRPr>
          </a:p>
          <a:p>
            <a:pPr marL="0" indent="0">
              <a:buNone/>
            </a:pPr>
            <a:r>
              <a:rPr lang="en-US" altLang="zh-TW" sz="1200"/>
              <a:t>[3] </a:t>
            </a:r>
            <a:r>
              <a:rPr lang="en-US" altLang="zh-TW" sz="1200" err="1"/>
              <a:t>Tzortzi</a:t>
            </a:r>
            <a:r>
              <a:rPr lang="en-US" altLang="zh-TW" sz="1200"/>
              <a:t>, Anna, et al. "Driving behavior that limits concentration: A nationwide survey in Greece." International journal of environmental research and public health 18.8 (2021): 4104.</a:t>
            </a:r>
            <a:endParaRPr lang="en-US" altLang="zh-TW" sz="1200">
              <a:cs typeface="Times New Roman"/>
            </a:endParaRPr>
          </a:p>
          <a:p>
            <a:pPr marL="0" indent="0">
              <a:buNone/>
            </a:pPr>
            <a:r>
              <a:rPr lang="en-US" altLang="zh-TW" sz="1200"/>
              <a:t>[4] https://www.himax.com.tw/wp-content/uploads/2020/06/Himax-Launches-WiseEye-WE-I-Plus-HX6537-A-to-Support-AI-Deep-Learning-with-TensorFlow-Lite-for-Microcontroller_-final.pdf</a:t>
            </a:r>
            <a:endParaRPr lang="en-US" altLang="zh-TW" sz="1200">
              <a:cs typeface="Times New Roman"/>
            </a:endParaRPr>
          </a:p>
          <a:p>
            <a:pPr marL="0" indent="0">
              <a:buNone/>
            </a:pPr>
            <a:r>
              <a:rPr lang="en-US" altLang="zh-TW" sz="1200"/>
              <a:t>[5] https://cdn.sparkfun.com/assets/1/b/b/2/1/WE-I_Plus_EVB_Technical_Document_v03.pdf</a:t>
            </a:r>
            <a:endParaRPr lang="en-US" altLang="zh-TW" sz="1200">
              <a:cs typeface="Times New Roman"/>
            </a:endParaRPr>
          </a:p>
          <a:p>
            <a:pPr marL="0" indent="0">
              <a:buNone/>
            </a:pPr>
            <a:r>
              <a:rPr lang="en-US" altLang="zh-TW" sz="1200"/>
              <a:t>[6] Redmon, Joseph, et al. "You only look once: Unified, real-time object detection." Proceedings of the IEEE conference on computer vision and pattern recognition. 2016.</a:t>
            </a:r>
            <a:endParaRPr lang="en-US" altLang="zh-TW" sz="1200">
              <a:cs typeface="Times New Roman"/>
            </a:endParaRPr>
          </a:p>
          <a:p>
            <a:pPr marL="0" indent="0">
              <a:buNone/>
            </a:pPr>
            <a:r>
              <a:rPr lang="en-US" altLang="zh-TW" sz="1200"/>
              <a:t>[7] Wang, </a:t>
            </a:r>
            <a:r>
              <a:rPr lang="en-US" altLang="zh-TW" sz="1200" err="1"/>
              <a:t>Chien</a:t>
            </a:r>
            <a:r>
              <a:rPr lang="en-US" altLang="zh-TW" sz="1200"/>
              <a:t>-Yao, Alexey </a:t>
            </a:r>
            <a:r>
              <a:rPr lang="en-US" altLang="zh-TW" sz="1200" err="1"/>
              <a:t>Bochkovskiy</a:t>
            </a:r>
            <a:r>
              <a:rPr lang="en-US" altLang="zh-TW" sz="1200"/>
              <a:t>, and Hong-Yuan Mark Liao. "YOLOv7: Trainable bag-of-freebies sets new state-of-the-art for real-time object detectors." </a:t>
            </a:r>
            <a:r>
              <a:rPr lang="en-US" altLang="zh-TW" sz="1200" err="1"/>
              <a:t>arXiv</a:t>
            </a:r>
            <a:r>
              <a:rPr lang="en-US" altLang="zh-TW" sz="1200"/>
              <a:t> preprint arXiv:2207.02696 (2022).</a:t>
            </a:r>
            <a:endParaRPr lang="en-US" altLang="zh-TW" sz="1200">
              <a:cs typeface="Times New Roman"/>
            </a:endParaRPr>
          </a:p>
          <a:p>
            <a:pPr marL="0" indent="0">
              <a:buNone/>
            </a:pPr>
            <a:r>
              <a:rPr lang="en-US" altLang="zh-TW" sz="1200"/>
              <a:t>[8] Pan, Xingang, et al. "Spatial as deep: Spatial </a:t>
            </a:r>
            <a:r>
              <a:rPr lang="en-US" altLang="zh-TW" sz="1200" err="1"/>
              <a:t>cnn</a:t>
            </a:r>
            <a:r>
              <a:rPr lang="en-US" altLang="zh-TW" sz="1200"/>
              <a:t> for traffic scene understanding." Proceedings of the AAAI Conference on Artificial Intelligence. Vol. 32. No. 1. 2018.</a:t>
            </a:r>
            <a:endParaRPr lang="en-US" altLang="zh-TW" sz="1200">
              <a:cs typeface="Times New Roman"/>
            </a:endParaRPr>
          </a:p>
          <a:p>
            <a:pPr marL="0" indent="0">
              <a:buNone/>
            </a:pPr>
            <a:r>
              <a:rPr lang="en-US" altLang="zh-TW" sz="1200"/>
              <a:t>[9] </a:t>
            </a:r>
            <a:r>
              <a:rPr lang="en-US" altLang="zh-TW" sz="1200">
                <a:hlinkClick r:id="rId2"/>
              </a:rPr>
              <a:t>https://chih-sheng-huang821.medium.com/%E6%A9%9F%E5%99%A8-%E6%B7%B1%E5%BA%A6%E5%AD%B8%E7%BF%92-%E7%89%A9%E4%BB%B6%E5%81%B5%E6%B8%AC-non-maximum-suppression-nms-aa70c45adffa</a:t>
            </a:r>
            <a:endParaRPr lang="en-US" altLang="zh-TW" sz="1200">
              <a:cs typeface="Times New Roman"/>
              <a:hlinkClick r:id="rId2"/>
            </a:endParaRPr>
          </a:p>
          <a:p>
            <a:pPr marL="0" indent="0">
              <a:buNone/>
            </a:pPr>
            <a:r>
              <a:rPr lang="en-US" altLang="zh-TW" sz="1200">
                <a:cs typeface="Times New Roman"/>
              </a:rPr>
              <a:t>[10]</a:t>
            </a:r>
            <a:r>
              <a:rPr lang="en-US" altLang="zh-TW" sz="1200">
                <a:ea typeface="新細明體"/>
                <a:cs typeface="+mn-lt"/>
              </a:rPr>
              <a:t> </a:t>
            </a:r>
            <a:r>
              <a:rPr lang="en-US" sz="1200" b="0">
                <a:ea typeface="+mn-lt"/>
                <a:cs typeface="+mn-lt"/>
                <a:hlinkClick r:id="rId3"/>
              </a:rPr>
              <a:t>https://www.globenewswire.com/en/news-release/2022/07/20/2482868/0/en/Advanced-Driver-Assistance-Systems-ADAS-Market-Worth-USD-75-27-Billion-by-2030-With-a-CAGR-of-13-83.html</a:t>
            </a:r>
            <a:br>
              <a:rPr lang="en-US" sz="1200" b="0">
                <a:ea typeface="+mn-lt"/>
                <a:cs typeface="+mn-lt"/>
              </a:rPr>
            </a:br>
            <a:endParaRPr lang="en-US" altLang="zh-TW" sz="1200">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36</a:t>
            </a:fld>
            <a:endParaRPr lang="zh-TW" altLang="en-US"/>
          </a:p>
        </p:txBody>
      </p:sp>
    </p:spTree>
    <p:extLst>
      <p:ext uri="{BB962C8B-B14F-4D97-AF65-F5344CB8AC3E}">
        <p14:creationId xmlns:p14="http://schemas.microsoft.com/office/powerpoint/2010/main" val="3938571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E3B92-9D47-EA0A-BA1D-C991ECD3D197}"/>
              </a:ext>
            </a:extLst>
          </p:cNvPr>
          <p:cNvSpPr>
            <a:spLocks noGrp="1"/>
          </p:cNvSpPr>
          <p:nvPr>
            <p:ph type="title"/>
          </p:nvPr>
        </p:nvSpPr>
        <p:spPr/>
        <p:txBody>
          <a:bodyPr/>
          <a:lstStyle/>
          <a:p>
            <a:r>
              <a:rPr lang="zh-TW" altLang="en-US">
                <a:cs typeface="Times New Roman"/>
              </a:rPr>
              <a:t>Reference</a:t>
            </a:r>
            <a:endParaRPr lang="zh-TW" altLang="en-US"/>
          </a:p>
        </p:txBody>
      </p:sp>
      <p:sp>
        <p:nvSpPr>
          <p:cNvPr id="3" name="內容版面配置區 2">
            <a:extLst>
              <a:ext uri="{FF2B5EF4-FFF2-40B4-BE49-F238E27FC236}">
                <a16:creationId xmlns:a16="http://schemas.microsoft.com/office/drawing/2014/main" id="{48F4E742-9E6D-D6B1-CFF8-E9AA6335C9D9}"/>
              </a:ext>
            </a:extLst>
          </p:cNvPr>
          <p:cNvSpPr>
            <a:spLocks noGrp="1"/>
          </p:cNvSpPr>
          <p:nvPr>
            <p:ph idx="1"/>
          </p:nvPr>
        </p:nvSpPr>
        <p:spPr/>
        <p:txBody>
          <a:bodyPr/>
          <a:lstStyle/>
          <a:p>
            <a:pPr marL="0" indent="0">
              <a:buNone/>
            </a:pPr>
            <a:r>
              <a:rPr lang="zh-TW" altLang="en-US" sz="1200">
                <a:solidFill>
                  <a:srgbClr val="002060"/>
                </a:solidFill>
                <a:cs typeface="Times New Roman"/>
              </a:rPr>
              <a:t>[11] </a:t>
            </a:r>
            <a:r>
              <a:rPr lang="zh-TW" sz="1200">
                <a:solidFill>
                  <a:srgbClr val="002060"/>
                </a:solidFill>
                <a:ea typeface="+mn-lt"/>
                <a:cs typeface="+mn-lt"/>
                <a:hlinkClick r:id="rId2">
                  <a:extLst>
                    <a:ext uri="{A12FA001-AC4F-418D-AE19-62706E023703}">
                      <ahyp:hlinkClr xmlns:ahyp="http://schemas.microsoft.com/office/drawing/2018/hyperlinkcolor" val="tx"/>
                    </a:ext>
                  </a:extLst>
                </a:hlinkClick>
              </a:rPr>
              <a:t>https://www.dfrobot.com/product-2417.html</a:t>
            </a:r>
            <a:endParaRPr lang="zh-TW" altLang="en-US" sz="1200">
              <a:solidFill>
                <a:srgbClr val="002060"/>
              </a:solidFill>
              <a:cs typeface="Times New Roman"/>
            </a:endParaRPr>
          </a:p>
          <a:p>
            <a:pPr marL="0" indent="0">
              <a:buNone/>
            </a:pPr>
            <a:r>
              <a:rPr lang="zh-TW" altLang="en-US" sz="1200">
                <a:solidFill>
                  <a:srgbClr val="002060"/>
                </a:solidFill>
                <a:cs typeface="Times New Roman"/>
              </a:rPr>
              <a:t>[12] </a:t>
            </a:r>
            <a:r>
              <a:rPr lang="zh-TW" sz="1200" b="0">
                <a:ea typeface="+mn-lt"/>
                <a:cs typeface="+mn-lt"/>
                <a:hlinkClick r:id="rId3"/>
              </a:rPr>
              <a:t>https://img.dfrobot.com.cn/wiki/5b973267c87e6f19943ab3ad/ec7dd3a55ba1d58fcbd5830ee08c0e7f.pdf</a:t>
            </a:r>
          </a:p>
          <a:p>
            <a:pPr marL="0" indent="0">
              <a:buNone/>
            </a:pPr>
            <a:r>
              <a:rPr lang="en-US" altLang="zh-TW" sz="1200">
                <a:cs typeface="Times New Roman"/>
              </a:rPr>
              <a:t>[13] </a:t>
            </a:r>
            <a:r>
              <a:rPr lang="en-US" sz="1200" b="0">
                <a:ea typeface="+mn-lt"/>
                <a:cs typeface="+mn-lt"/>
                <a:hlinkClick r:id="rId4"/>
              </a:rPr>
              <a:t>https://img.dfrobot.com.cn/wiki/5b973267c87e6f19943ab3ad/b5b08fe2ea631f0becdfa0c15db88c4a.pdf</a:t>
            </a:r>
          </a:p>
          <a:p>
            <a:pPr marL="0" indent="0">
              <a:buNone/>
            </a:pPr>
            <a:r>
              <a:rPr lang="en-US" altLang="zh-TW" sz="1200">
                <a:cs typeface="Times New Roman"/>
              </a:rPr>
              <a:t>[14] </a:t>
            </a:r>
            <a:r>
              <a:rPr lang="en-US" sz="1200" b="0">
                <a:ea typeface="+mn-lt"/>
                <a:cs typeface="+mn-lt"/>
                <a:hlinkClick r:id="rId5"/>
              </a:rPr>
              <a:t>https://pressureprofile.com/sensors/digitacts</a:t>
            </a:r>
          </a:p>
          <a:p>
            <a:pPr marL="0" indent="0">
              <a:buNone/>
            </a:pPr>
            <a:r>
              <a:rPr lang="en-US" altLang="zh-TW" sz="1200">
                <a:cs typeface="Times New Roman"/>
              </a:rPr>
              <a:t>[15]</a:t>
            </a:r>
            <a:r>
              <a:rPr lang="en-US" altLang="zh-TW" sz="1200">
                <a:ea typeface="新細明體"/>
                <a:cs typeface="+mn-lt"/>
              </a:rPr>
              <a:t> </a:t>
            </a:r>
            <a:r>
              <a:rPr lang="en-US" sz="1200" b="0">
                <a:ea typeface="+mn-lt"/>
                <a:cs typeface="+mn-lt"/>
                <a:hlinkClick r:id="rId6"/>
              </a:rPr>
              <a:t>https://cdn2.hubspot.net/hubfs/5361756/Spec%20Sheets/Spec%20Sheet_DigiTacts%20System.pdf?__hstc=57482165.7b47cad7ed79f0c6c059ea4d87fe50ad.1672817794233.1672817794233.1672820140562.2&amp;__hssc=57482165.1.1672938130050&amp;__hsfp=2977007349&amp;hsCtaTracking=4427830a-a50d-4af1-b425-660de65748d0%7Cd684d85b-195b-4d34-a900-a1b2273652b7</a:t>
            </a:r>
            <a:endParaRPr lang="en-US" altLang="zh-TW" sz="1200" b="0">
              <a:ea typeface="新細明體"/>
              <a:cs typeface="+mn-lt"/>
            </a:endParaRPr>
          </a:p>
          <a:p>
            <a:pPr marL="0" indent="0">
              <a:buNone/>
            </a:pPr>
            <a:r>
              <a:rPr lang="en-US" sz="1200">
                <a:cs typeface="Times New Roman"/>
              </a:rPr>
              <a:t>[16] </a:t>
            </a:r>
            <a:r>
              <a:rPr lang="en-US" sz="1200" b="0">
                <a:ea typeface="+mn-lt"/>
                <a:cs typeface="+mn-lt"/>
                <a:hlinkClick r:id="rId7"/>
              </a:rPr>
              <a:t>https://hackmd.io/@ShenTengTu/SkPltNmiE?type=view</a:t>
            </a:r>
            <a:endParaRPr lang="en-US" sz="1200" b="0">
              <a:cs typeface="Times New Roman"/>
              <a:hlinkClick r:id="rId7"/>
            </a:endParaRPr>
          </a:p>
          <a:p>
            <a:pPr marL="0" indent="0">
              <a:buNone/>
            </a:pPr>
            <a:r>
              <a:rPr lang="en-US" sz="1200">
                <a:ea typeface="新細明體"/>
                <a:cs typeface="+mn-lt"/>
              </a:rPr>
              <a:t>[17] </a:t>
            </a:r>
            <a:r>
              <a:rPr lang="en-US" sz="1200" b="0">
                <a:ea typeface="+mn-lt"/>
                <a:cs typeface="+mn-lt"/>
                <a:hlinkClick r:id="rId8"/>
              </a:rPr>
              <a:t>https://medium.com/@nalydadad/%E6%A6%82%E8%BF%B0-gatt-%E8%97%8D%E8%8A%BD%E5%82%B3%E8%BC%B8-9fa218ce6022</a:t>
            </a:r>
            <a:endParaRPr lang="en-US" sz="1200">
              <a:ea typeface="新細明體"/>
              <a:cs typeface="+mn-lt"/>
            </a:endParaRPr>
          </a:p>
          <a:p>
            <a:pPr marL="0" indent="0">
              <a:buNone/>
            </a:pPr>
            <a:r>
              <a:rPr lang="en-US" sz="1200">
                <a:ea typeface="新細明體"/>
                <a:cs typeface="+mn-lt"/>
              </a:rPr>
              <a:t>[18] </a:t>
            </a:r>
            <a:r>
              <a:rPr lang="en-US" sz="1200" b="0">
                <a:ea typeface="+mn-lt"/>
                <a:cs typeface="+mn-lt"/>
                <a:hlinkClick r:id="rId9"/>
              </a:rPr>
              <a:t>https://ithelp.ithome.com.tw/articles/10224000</a:t>
            </a:r>
          </a:p>
          <a:p>
            <a:pPr marL="0" indent="0">
              <a:buNone/>
            </a:pPr>
            <a:r>
              <a:rPr lang="en-US" sz="1200">
                <a:ea typeface="+mn-lt"/>
                <a:cs typeface="+mn-lt"/>
              </a:rPr>
              <a:t>[19] </a:t>
            </a:r>
            <a:r>
              <a:rPr lang="en-US" sz="1200" b="0">
                <a:ea typeface="+mn-lt"/>
                <a:cs typeface="+mn-lt"/>
                <a:hlinkClick r:id="rId10"/>
              </a:rPr>
              <a:t>https://www.ti.com.cn/cn/lit/an/swra715/swra715.pdf?ts=1656944702493</a:t>
            </a:r>
          </a:p>
          <a:p>
            <a:pPr marL="0" indent="0">
              <a:buNone/>
            </a:pPr>
            <a:r>
              <a:rPr lang="zh-TW" altLang="en-US" sz="1200">
                <a:cs typeface="Times New Roman"/>
              </a:rPr>
              <a:t>[20] </a:t>
            </a:r>
            <a:r>
              <a:rPr lang="zh-TW" altLang="zh-TW" sz="1200" b="0">
                <a:ea typeface="+mn-lt"/>
                <a:cs typeface="+mn-lt"/>
                <a:hlinkClick r:id="rId11"/>
              </a:rPr>
              <a:t>https://www.2cm.com.tw/2cm/zh-tw/market/B1C12F26DAD442478C0CACF162E9D44D</a:t>
            </a:r>
          </a:p>
          <a:p>
            <a:pPr marL="0" indent="0">
              <a:buNone/>
            </a:pPr>
            <a:r>
              <a:rPr lang="zh-TW" altLang="en-US" sz="1200">
                <a:cs typeface="Times New Roman"/>
              </a:rPr>
              <a:t>[21] </a:t>
            </a:r>
            <a:r>
              <a:rPr lang="zh-TW" altLang="zh-TW" sz="1200" b="0">
                <a:ea typeface="+mn-lt"/>
                <a:cs typeface="+mn-lt"/>
                <a:hlinkClick r:id="rId12"/>
              </a:rPr>
              <a:t>https://www.researchgate.net/figure/3-Comparison-of-Classic-Bluetooth-and-Bluetooth-Low-Energy-BLE-46_tbl3_341913410</a:t>
            </a:r>
          </a:p>
          <a:p>
            <a:pPr marL="0" indent="0">
              <a:buNone/>
            </a:pPr>
            <a:r>
              <a:rPr lang="en-US" altLang="zh-TW" sz="1200">
                <a:cs typeface="Times New Roman"/>
              </a:rPr>
              <a:t>[22] </a:t>
            </a:r>
            <a:r>
              <a:rPr lang="en-US" altLang="zh-TW" sz="1200" b="0">
                <a:ea typeface="+mn-lt"/>
                <a:cs typeface="+mn-lt"/>
                <a:hlinkClick r:id="rId13"/>
              </a:rPr>
              <a:t>https://microchipdeveloper.com/wireless:ble-phy-layer</a:t>
            </a:r>
          </a:p>
          <a:p>
            <a:pPr marL="0" indent="0">
              <a:buNone/>
            </a:pPr>
            <a:r>
              <a:rPr lang="en-US" altLang="zh-TW" sz="1200">
                <a:cs typeface="Times New Roman"/>
              </a:rPr>
              <a:t>[23] </a:t>
            </a:r>
            <a:r>
              <a:rPr lang="en-US" altLang="zh-TW" sz="1200" b="0">
                <a:ea typeface="+mn-lt"/>
                <a:cs typeface="+mn-lt"/>
                <a:hlinkClick r:id="rId14"/>
              </a:rPr>
              <a:t>https://wifivitae.com/2020/05/01/ble-overview/</a:t>
            </a:r>
          </a:p>
          <a:p>
            <a:pPr marL="0" indent="0">
              <a:buNone/>
            </a:pPr>
            <a:r>
              <a:rPr lang="en-US" altLang="zh-TW" sz="1200">
                <a:ea typeface="+mn-lt"/>
                <a:cs typeface="+mn-lt"/>
              </a:rPr>
              <a:t>[24] </a:t>
            </a:r>
            <a:r>
              <a:rPr lang="en-US" altLang="zh-TW" sz="1200" b="0">
                <a:ea typeface="+mn-lt"/>
                <a:cs typeface="+mn-lt"/>
              </a:rPr>
              <a:t>https://cdn.sparkfun.com/datasheets/Wireless/Bluetooth/RN-HID-User-Guide-v1.0r.pdf </a:t>
            </a:r>
          </a:p>
          <a:p>
            <a:pPr marL="0" indent="0">
              <a:buNone/>
            </a:pPr>
            <a:r>
              <a:rPr lang="en-US" sz="1200">
                <a:ea typeface="+mn-lt"/>
                <a:cs typeface="+mn-lt"/>
              </a:rPr>
              <a:t>[25] </a:t>
            </a:r>
            <a:r>
              <a:rPr lang="en-US" sz="1200" b="0">
                <a:ea typeface="+mn-lt"/>
                <a:cs typeface="+mn-lt"/>
              </a:rPr>
              <a:t>TI AWR 2944 EVM. Available online: </a:t>
            </a:r>
            <a:r>
              <a:rPr lang="en-US" sz="1200" b="0">
                <a:ea typeface="+mn-lt"/>
                <a:cs typeface="+mn-lt"/>
                <a:hlinkClick r:id="rId15"/>
              </a:rPr>
              <a:t>https://www.ti.com/tool/AWR2944EVM</a:t>
            </a:r>
            <a:r>
              <a:rPr lang="en-US" sz="1200" b="0">
                <a:ea typeface="+mn-lt"/>
                <a:cs typeface="+mn-lt"/>
              </a:rPr>
              <a:t> (accessed on 08 January 2023)</a:t>
            </a:r>
          </a:p>
          <a:p>
            <a:pPr marL="0" indent="0">
              <a:buNone/>
            </a:pPr>
            <a:r>
              <a:rPr lang="en-US" sz="1200">
                <a:cs typeface="Times New Roman"/>
              </a:rPr>
              <a:t>[26] </a:t>
            </a:r>
            <a:r>
              <a:rPr lang="en-US" sz="1200" b="0">
                <a:ea typeface="+mn-lt"/>
                <a:cs typeface="+mn-lt"/>
              </a:rPr>
              <a:t>TI AWR 2944 Spec. Available online: </a:t>
            </a:r>
            <a:r>
              <a:rPr lang="en-US" sz="1200" b="0">
                <a:ea typeface="+mn-lt"/>
                <a:cs typeface="+mn-lt"/>
                <a:hlinkClick r:id="rId16"/>
              </a:rPr>
              <a:t>https://www.ti.com/product/AWR2944</a:t>
            </a:r>
            <a:r>
              <a:rPr lang="en-US" sz="1200" b="0">
                <a:ea typeface="+mn-lt"/>
                <a:cs typeface="+mn-lt"/>
              </a:rPr>
              <a:t> (accessed on 08 January 2023)</a:t>
            </a:r>
          </a:p>
          <a:p>
            <a:pPr marL="0" indent="0">
              <a:buNone/>
            </a:pPr>
            <a:r>
              <a:rPr lang="en-US" sz="1200">
                <a:cs typeface="Times New Roman"/>
              </a:rPr>
              <a:t>[27] </a:t>
            </a:r>
            <a:r>
              <a:rPr lang="en-US" sz="1200" b="0">
                <a:cs typeface="Times New Roman"/>
              </a:rPr>
              <a:t>MediaTek </a:t>
            </a:r>
            <a:r>
              <a:rPr lang="en-US" sz="1200" b="0" err="1">
                <a:cs typeface="Times New Roman"/>
              </a:rPr>
              <a:t>Dimensity</a:t>
            </a:r>
            <a:r>
              <a:rPr lang="en-US" sz="1200" b="0">
                <a:cs typeface="Times New Roman"/>
              </a:rPr>
              <a:t> 9200 Spec. </a:t>
            </a:r>
            <a:r>
              <a:rPr lang="en-US" sz="1200" b="0" err="1">
                <a:cs typeface="Times New Roman"/>
              </a:rPr>
              <a:t>Avaliable</a:t>
            </a:r>
            <a:r>
              <a:rPr lang="en-US" sz="1200" b="0">
                <a:cs typeface="Times New Roman"/>
              </a:rPr>
              <a:t> online: </a:t>
            </a:r>
            <a:r>
              <a:rPr lang="en-US" sz="1200" b="0">
                <a:ea typeface="+mn-lt"/>
                <a:cs typeface="+mn-lt"/>
                <a:hlinkClick r:id="rId17"/>
              </a:rPr>
              <a:t>https://www.mediatek.com/products/smartphones-2/mediatek-dimensity-9200</a:t>
            </a:r>
            <a:r>
              <a:rPr lang="en-US" sz="1200" b="0">
                <a:ea typeface="+mn-lt"/>
                <a:cs typeface="+mn-lt"/>
              </a:rPr>
              <a:t> (accessed on 08 January 2023)</a:t>
            </a:r>
            <a:endParaRPr lang="zh-CN" altLang="en-US" sz="1200" b="0">
              <a:ea typeface="新細明體"/>
              <a:cs typeface="+mn-lt"/>
            </a:endParaRPr>
          </a:p>
        </p:txBody>
      </p:sp>
      <p:sp>
        <p:nvSpPr>
          <p:cNvPr id="4" name="投影片編號版面配置區 3">
            <a:extLst>
              <a:ext uri="{FF2B5EF4-FFF2-40B4-BE49-F238E27FC236}">
                <a16:creationId xmlns:a16="http://schemas.microsoft.com/office/drawing/2014/main" id="{2A2E29B0-F39F-1BB2-2770-F0F6FA134C07}"/>
              </a:ext>
            </a:extLst>
          </p:cNvPr>
          <p:cNvSpPr>
            <a:spLocks noGrp="1"/>
          </p:cNvSpPr>
          <p:nvPr>
            <p:ph type="sldNum" sz="quarter" idx="11"/>
          </p:nvPr>
        </p:nvSpPr>
        <p:spPr/>
        <p:txBody>
          <a:bodyPr/>
          <a:lstStyle/>
          <a:p>
            <a:fld id="{5B0A2E34-17E6-46B6-A0CD-23734D57E7FF}" type="slidenum">
              <a:rPr lang="zh-TW" altLang="en-US" smtClean="0"/>
              <a:t>37</a:t>
            </a:fld>
            <a:endParaRPr lang="zh-TW" altLang="en-US"/>
          </a:p>
        </p:txBody>
      </p:sp>
    </p:spTree>
    <p:extLst>
      <p:ext uri="{BB962C8B-B14F-4D97-AF65-F5344CB8AC3E}">
        <p14:creationId xmlns:p14="http://schemas.microsoft.com/office/powerpoint/2010/main" val="1465802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9E3B92-9D47-EA0A-BA1D-C991ECD3D197}"/>
              </a:ext>
            </a:extLst>
          </p:cNvPr>
          <p:cNvSpPr>
            <a:spLocks noGrp="1"/>
          </p:cNvSpPr>
          <p:nvPr>
            <p:ph type="title"/>
          </p:nvPr>
        </p:nvSpPr>
        <p:spPr/>
        <p:txBody>
          <a:bodyPr/>
          <a:lstStyle/>
          <a:p>
            <a:r>
              <a:rPr lang="en-US" altLang="zh-TW" dirty="0"/>
              <a:t>Task Partition</a:t>
            </a:r>
            <a:endParaRPr lang="zh-TW" altLang="en-US" dirty="0"/>
          </a:p>
        </p:txBody>
      </p:sp>
      <p:sp>
        <p:nvSpPr>
          <p:cNvPr id="4" name="投影片編號版面配置區 3">
            <a:extLst>
              <a:ext uri="{FF2B5EF4-FFF2-40B4-BE49-F238E27FC236}">
                <a16:creationId xmlns:a16="http://schemas.microsoft.com/office/drawing/2014/main" id="{2A2E29B0-F39F-1BB2-2770-F0F6FA134C07}"/>
              </a:ext>
            </a:extLst>
          </p:cNvPr>
          <p:cNvSpPr>
            <a:spLocks noGrp="1"/>
          </p:cNvSpPr>
          <p:nvPr>
            <p:ph type="sldNum" sz="quarter" idx="11"/>
          </p:nvPr>
        </p:nvSpPr>
        <p:spPr/>
        <p:txBody>
          <a:bodyPr/>
          <a:lstStyle/>
          <a:p>
            <a:fld id="{5B0A2E34-17E6-46B6-A0CD-23734D57E7FF}" type="slidenum">
              <a:rPr lang="zh-TW" altLang="en-US" smtClean="0"/>
              <a:t>38</a:t>
            </a:fld>
            <a:endParaRPr lang="zh-TW" altLang="en-US"/>
          </a:p>
        </p:txBody>
      </p:sp>
      <p:sp>
        <p:nvSpPr>
          <p:cNvPr id="6" name="內容版面配置區 5">
            <a:extLst>
              <a:ext uri="{FF2B5EF4-FFF2-40B4-BE49-F238E27FC236}">
                <a16:creationId xmlns:a16="http://schemas.microsoft.com/office/drawing/2014/main" id="{B16C0A90-4AEB-48AA-8AAB-7A2723AED921}"/>
              </a:ext>
            </a:extLst>
          </p:cNvPr>
          <p:cNvSpPr>
            <a:spLocks noGrp="1"/>
          </p:cNvSpPr>
          <p:nvPr>
            <p:ph idx="1"/>
          </p:nvPr>
        </p:nvSpPr>
        <p:spPr/>
        <p:txBody>
          <a:bodyPr/>
          <a:lstStyle/>
          <a:p>
            <a:r>
              <a:rPr lang="en-US" altLang="zh-TW" dirty="0"/>
              <a:t>We have organized our work into the following tasks</a:t>
            </a:r>
          </a:p>
          <a:p>
            <a:pPr lvl="1"/>
            <a:r>
              <a:rPr lang="zh-TW" altLang="en-US" b="0" dirty="0"/>
              <a:t>陳劭珩</a:t>
            </a:r>
            <a:r>
              <a:rPr lang="en-US" altLang="zh-TW" b="0" dirty="0"/>
              <a:t>: System </a:t>
            </a:r>
            <a:r>
              <a:rPr lang="en-US" altLang="zh-TW" dirty="0"/>
              <a:t>Spec and Architecture, </a:t>
            </a:r>
            <a:r>
              <a:rPr lang="en-US" altLang="zh-TW" b="0" dirty="0"/>
              <a:t>CPU, DSP, Radar</a:t>
            </a:r>
          </a:p>
          <a:p>
            <a:pPr lvl="1"/>
            <a:r>
              <a:rPr lang="zh-TW" altLang="en-US" b="0" dirty="0"/>
              <a:t>洪子晴</a:t>
            </a:r>
            <a:r>
              <a:rPr lang="en-US" altLang="zh-TW" dirty="0"/>
              <a:t>: </a:t>
            </a:r>
            <a:r>
              <a:rPr lang="en-US" altLang="zh-TW" dirty="0" err="1"/>
              <a:t>Digitacts</a:t>
            </a:r>
            <a:r>
              <a:rPr lang="en-US" altLang="zh-TW" dirty="0"/>
              <a:t> </a:t>
            </a:r>
            <a:r>
              <a:rPr lang="en-US" altLang="zh-TW" b="0" dirty="0"/>
              <a:t>Pressure Sensor, MEMS Gas Sensor</a:t>
            </a:r>
          </a:p>
          <a:p>
            <a:pPr lvl="1"/>
            <a:r>
              <a:rPr lang="zh-TW" altLang="en-US" b="0" dirty="0"/>
              <a:t>徐瑞憫</a:t>
            </a:r>
            <a:r>
              <a:rPr lang="en-US" altLang="zh-TW" dirty="0"/>
              <a:t>: Data Flow Diagram, Main Chip Architecture, </a:t>
            </a:r>
            <a:r>
              <a:rPr lang="en-US" altLang="zh-TW" b="0" dirty="0"/>
              <a:t>AI accelerator, YOLOv7, SCNN</a:t>
            </a:r>
          </a:p>
          <a:p>
            <a:pPr lvl="1"/>
            <a:r>
              <a:rPr lang="zh-TW" altLang="en-US" b="0" dirty="0"/>
              <a:t>林亭君</a:t>
            </a:r>
            <a:r>
              <a:rPr lang="en-US" altLang="zh-TW" dirty="0"/>
              <a:t>: </a:t>
            </a:r>
            <a:r>
              <a:rPr lang="en-US" altLang="zh-TW" b="0" dirty="0"/>
              <a:t>Introduction, </a:t>
            </a:r>
            <a:r>
              <a:rPr lang="en-US" altLang="zh-TW" dirty="0"/>
              <a:t>Global Market Analysis</a:t>
            </a:r>
            <a:endParaRPr lang="en-US" altLang="zh-TW" b="0" dirty="0"/>
          </a:p>
          <a:p>
            <a:pPr lvl="1"/>
            <a:r>
              <a:rPr lang="zh-TW" altLang="en-US" b="0" dirty="0"/>
              <a:t>鄭皓姿</a:t>
            </a:r>
            <a:r>
              <a:rPr lang="en-US" altLang="zh-TW" dirty="0"/>
              <a:t>: </a:t>
            </a:r>
            <a:r>
              <a:rPr lang="en-US" altLang="zh-TW" b="0" dirty="0"/>
              <a:t>Bluetooth LE 4.0, HID</a:t>
            </a:r>
            <a:r>
              <a:rPr lang="en-US" altLang="zh-TW" dirty="0"/>
              <a:t>, SWOT Analysis and Porter’s 5 Forces Analysis</a:t>
            </a:r>
          </a:p>
          <a:p>
            <a:pPr lvl="2"/>
            <a:r>
              <a:rPr lang="zh-TW" altLang="en-US" b="0" dirty="0"/>
              <a:t> </a:t>
            </a:r>
            <a:r>
              <a:rPr lang="en-US" altLang="zh-TW" sz="1600" b="0" dirty="0"/>
              <a:t>Great thanks to </a:t>
            </a:r>
            <a:r>
              <a:rPr lang="zh-TW" altLang="en-US" sz="1600" b="0" dirty="0"/>
              <a:t>瑞憫 </a:t>
            </a:r>
            <a:r>
              <a:rPr lang="en-US" altLang="zh-TW" sz="1600" b="0" dirty="0"/>
              <a:t>for organizing the work, to </a:t>
            </a:r>
            <a:r>
              <a:rPr lang="zh-TW" altLang="en-US" sz="1600" b="0" dirty="0"/>
              <a:t>皓姿 </a:t>
            </a:r>
            <a:r>
              <a:rPr lang="en-US" altLang="zh-TW" sz="1600" b="0" dirty="0"/>
              <a:t>for the great presentation, and to </a:t>
            </a:r>
            <a:r>
              <a:rPr lang="zh-TW" altLang="en-US" sz="1600" b="0" dirty="0"/>
              <a:t>子晴 </a:t>
            </a:r>
            <a:r>
              <a:rPr lang="en-US" altLang="zh-TW" sz="1600" b="0" dirty="0"/>
              <a:t>for handling the difficult task of working with the special sensors.</a:t>
            </a:r>
            <a:endParaRPr lang="en-US" altLang="zh-TW" sz="1600" dirty="0"/>
          </a:p>
        </p:txBody>
      </p:sp>
    </p:spTree>
    <p:extLst>
      <p:ext uri="{BB962C8B-B14F-4D97-AF65-F5344CB8AC3E}">
        <p14:creationId xmlns:p14="http://schemas.microsoft.com/office/powerpoint/2010/main" val="3592276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2783" y="2528887"/>
            <a:ext cx="9986433" cy="1800225"/>
          </a:xfrm>
        </p:spPr>
        <p:txBody>
          <a:bodyPr/>
          <a:lstStyle/>
          <a:p>
            <a:r>
              <a:rPr lang="en-US" altLang="zh-TW"/>
              <a:t>Thanks</a:t>
            </a:r>
            <a:endParaRPr lang="zh-TW" altLang="en-US"/>
          </a:p>
        </p:txBody>
      </p:sp>
    </p:spTree>
    <p:extLst>
      <p:ext uri="{BB962C8B-B14F-4D97-AF65-F5344CB8AC3E}">
        <p14:creationId xmlns:p14="http://schemas.microsoft.com/office/powerpoint/2010/main" val="2500177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Motivation</a:t>
            </a:r>
            <a:endParaRPr lang="zh-TW" altLang="en-US"/>
          </a:p>
        </p:txBody>
      </p:sp>
      <p:sp>
        <p:nvSpPr>
          <p:cNvPr id="3" name="內容版面配置區 2"/>
          <p:cNvSpPr>
            <a:spLocks noGrp="1"/>
          </p:cNvSpPr>
          <p:nvPr>
            <p:ph idx="1"/>
          </p:nvPr>
        </p:nvSpPr>
        <p:spPr>
          <a:xfrm>
            <a:off x="912284" y="1714594"/>
            <a:ext cx="10370388" cy="4521131"/>
          </a:xfrm>
        </p:spPr>
        <p:txBody>
          <a:bodyPr/>
          <a:lstStyle/>
          <a:p>
            <a:r>
              <a:rPr lang="en-US" altLang="zh-TW"/>
              <a:t>Driving Condition</a:t>
            </a:r>
          </a:p>
          <a:p>
            <a:pPr marL="594995" lvl="1" indent="-252095"/>
            <a:r>
              <a:rPr lang="en-US" altLang="zh-TW"/>
              <a:t>There are numerous things to pay attention while driving</a:t>
            </a:r>
            <a:endParaRPr lang="en-US" altLang="zh-TW">
              <a:cs typeface="Times New Roman"/>
            </a:endParaRPr>
          </a:p>
          <a:p>
            <a:pPr marL="594995" lvl="1" indent="-252095"/>
            <a:r>
              <a:rPr lang="en-US" altLang="zh-TW"/>
              <a:t>Useful Visual Field of View (UFOV) studies in driving ability</a:t>
            </a:r>
            <a:endParaRPr lang="en-US" altLang="zh-TW">
              <a:cs typeface="Times New Roman"/>
            </a:endParaRPr>
          </a:p>
          <a:p>
            <a:pPr marL="594995" lvl="1" indent="-252095"/>
            <a:r>
              <a:rPr lang="en-US" altLang="zh-TW"/>
              <a:t>Driver’s attention and concentration</a:t>
            </a:r>
            <a:endParaRPr lang="en-US" altLang="zh-TW">
              <a:cs typeface="Times New Roman"/>
            </a:endParaRPr>
          </a:p>
          <a:p>
            <a:r>
              <a:rPr lang="en-US" altLang="zh-TW"/>
              <a:t>Target User</a:t>
            </a:r>
          </a:p>
          <a:p>
            <a:pPr marL="594995" lvl="1" indent="-252095"/>
            <a:r>
              <a:rPr lang="en-US" altLang="zh-TW"/>
              <a:t>Ordinary drivers with safety consciousness</a:t>
            </a:r>
            <a:endParaRPr lang="en-US" altLang="zh-TW">
              <a:cs typeface="Times New Roman"/>
            </a:endParaRPr>
          </a:p>
          <a:p>
            <a:pPr lvl="2"/>
            <a:r>
              <a:rPr lang="en-US" altLang="zh-TW" sz="1600"/>
              <a:t> Car rental company</a:t>
            </a:r>
            <a:endParaRPr lang="zh-TW" altLang="en-US" sz="1600">
              <a:cs typeface="Times New Roman"/>
            </a:endParaRPr>
          </a:p>
          <a:p>
            <a:pPr lvl="2"/>
            <a:r>
              <a:rPr lang="en-US" sz="1600"/>
              <a:t> </a:t>
            </a:r>
            <a:r>
              <a:rPr lang="en-US" sz="1600">
                <a:ea typeface="+mn-lt"/>
                <a:cs typeface="+mn-lt"/>
              </a:rPr>
              <a:t>Logistics</a:t>
            </a:r>
          </a:p>
          <a:p>
            <a:pPr lvl="2"/>
            <a:r>
              <a:rPr lang="en-US" sz="1600">
                <a:ea typeface="+mn-lt"/>
                <a:cs typeface="+mn-lt"/>
              </a:rPr>
              <a:t> Uber</a:t>
            </a:r>
          </a:p>
          <a:p>
            <a:pPr lvl="2"/>
            <a:r>
              <a:rPr lang="en-US" sz="1600">
                <a:ea typeface="+mn-lt"/>
                <a:cs typeface="+mn-lt"/>
              </a:rPr>
              <a:t> Driving school</a:t>
            </a:r>
          </a:p>
          <a:p>
            <a:pPr lvl="2"/>
            <a:endParaRPr lang="en-US" sz="1600">
              <a:cs typeface="Times New Roman"/>
            </a:endParaRPr>
          </a:p>
        </p:txBody>
      </p:sp>
      <p:sp>
        <p:nvSpPr>
          <p:cNvPr id="4" name="投影片編號版面配置區 3"/>
          <p:cNvSpPr>
            <a:spLocks noGrp="1"/>
          </p:cNvSpPr>
          <p:nvPr>
            <p:ph type="sldNum" sz="quarter" idx="11"/>
          </p:nvPr>
        </p:nvSpPr>
        <p:spPr/>
        <p:txBody>
          <a:bodyPr/>
          <a:lstStyle/>
          <a:p>
            <a:fld id="{2D6BC23C-4A44-4145-A4D1-38834CDA95BE}" type="slidenum">
              <a:rPr lang="zh-TW" altLang="en-US" smtClean="0"/>
              <a:t>4</a:t>
            </a:fld>
            <a:endParaRPr lang="zh-TW" altLang="en-US"/>
          </a:p>
        </p:txBody>
      </p:sp>
      <p:pic>
        <p:nvPicPr>
          <p:cNvPr id="10" name="圖片 9">
            <a:extLst>
              <a:ext uri="{FF2B5EF4-FFF2-40B4-BE49-F238E27FC236}">
                <a16:creationId xmlns:a16="http://schemas.microsoft.com/office/drawing/2014/main" id="{1BB90581-A773-4546-8DDC-ECDDD77697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795" y="3387645"/>
            <a:ext cx="4479742" cy="2561896"/>
          </a:xfrm>
          <a:prstGeom prst="rect">
            <a:avLst/>
          </a:prstGeom>
        </p:spPr>
      </p:pic>
    </p:spTree>
    <p:extLst>
      <p:ext uri="{BB962C8B-B14F-4D97-AF65-F5344CB8AC3E}">
        <p14:creationId xmlns:p14="http://schemas.microsoft.com/office/powerpoint/2010/main" val="266031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Application Scenario</a:t>
            </a:r>
            <a:endParaRPr lang="zh-TW" altLang="en-US"/>
          </a:p>
        </p:txBody>
      </p:sp>
      <p:sp>
        <p:nvSpPr>
          <p:cNvPr id="3" name="內容版面配置區 2"/>
          <p:cNvSpPr>
            <a:spLocks noGrp="1"/>
          </p:cNvSpPr>
          <p:nvPr>
            <p:ph idx="1"/>
          </p:nvPr>
        </p:nvSpPr>
        <p:spPr/>
        <p:txBody>
          <a:bodyPr/>
          <a:lstStyle/>
          <a:p>
            <a:r>
              <a:rPr lang="zh-TW" altLang="en-US">
                <a:cs typeface="Times New Roman"/>
              </a:rPr>
              <a:t>Driving Assistance</a:t>
            </a:r>
          </a:p>
          <a:p>
            <a:pPr marL="594995" lvl="1" indent="-252095"/>
            <a:r>
              <a:rPr lang="en-US">
                <a:ea typeface="+mn-lt"/>
                <a:cs typeface="+mn-lt"/>
              </a:rPr>
              <a:t>Assist ordinary drivers</a:t>
            </a:r>
          </a:p>
          <a:p>
            <a:pPr lvl="2"/>
            <a:r>
              <a:rPr lang="en-US" sz="1600">
                <a:ea typeface="+mn-lt"/>
                <a:cs typeface="+mn-lt"/>
              </a:rPr>
              <a:t> </a:t>
            </a:r>
            <a:r>
              <a:rPr lang="en-US">
                <a:ea typeface="+mn-lt"/>
                <a:cs typeface="+mn-lt"/>
              </a:rPr>
              <a:t>Particularly helpful for new drivers</a:t>
            </a:r>
            <a:endParaRPr lang="en-US">
              <a:cs typeface="Times New Roman"/>
            </a:endParaRPr>
          </a:p>
          <a:p>
            <a:pPr marL="594995" lvl="1" indent="-252095"/>
            <a:r>
              <a:rPr lang="en-US" altLang="zh-TW">
                <a:cs typeface="Times New Roman"/>
              </a:rPr>
              <a:t>R</a:t>
            </a:r>
            <a:r>
              <a:rPr lang="en-US">
                <a:ea typeface="+mn-lt"/>
                <a:cs typeface="+mn-lt"/>
              </a:rPr>
              <a:t>educe fatigue while driving </a:t>
            </a:r>
          </a:p>
          <a:p>
            <a:pPr marL="856615" lvl="2"/>
            <a:r>
              <a:rPr lang="en-US" altLang="zh-TW">
                <a:ea typeface="+mn-lt"/>
                <a:cs typeface="+mn-lt"/>
              </a:rPr>
              <a:t> Prevent from fatigue drivers and drunk drivers</a:t>
            </a:r>
            <a:endParaRPr lang="en-US" altLang="zh-TW">
              <a:cs typeface="Times New Roman"/>
            </a:endParaRPr>
          </a:p>
          <a:p>
            <a:r>
              <a:rPr lang="en-US">
                <a:ea typeface="+mn-lt"/>
                <a:cs typeface="+mn-lt"/>
              </a:rPr>
              <a:t>Improve the safety of all road users</a:t>
            </a:r>
            <a:endParaRPr lang="en-US" altLang="zh-TW" b="0">
              <a:cs typeface="Times New Roman"/>
            </a:endParaRPr>
          </a:p>
          <a:p>
            <a:pPr marL="594995" lvl="1" indent="-252095"/>
            <a:r>
              <a:rPr lang="en-US" altLang="zh-TW">
                <a:cs typeface="Times New Roman"/>
              </a:rPr>
              <a:t>Detect drunk driving</a:t>
            </a:r>
            <a:endParaRPr lang="en-US" altLang="zh-TW" b="1">
              <a:solidFill>
                <a:srgbClr val="000099"/>
              </a:solidFill>
              <a:cs typeface="Times New Roman"/>
            </a:endParaRPr>
          </a:p>
          <a:p>
            <a:pPr marL="594995" lvl="1" indent="-252095"/>
            <a:r>
              <a:rPr lang="en-US" altLang="zh-TW">
                <a:cs typeface="Times New Roman"/>
              </a:rPr>
              <a:t>Detect </a:t>
            </a:r>
            <a:r>
              <a:rPr lang="en-US">
                <a:cs typeface="Times New Roman"/>
              </a:rPr>
              <a:t>fatigue driving</a:t>
            </a:r>
            <a:endParaRPr lang="en-US" altLang="zh-TW">
              <a:cs typeface="Times New Roman"/>
            </a:endParaRPr>
          </a:p>
          <a:p>
            <a:pPr marL="594995" lvl="1" indent="-252095"/>
            <a:r>
              <a:rPr lang="en-US" altLang="zh-TW">
                <a:cs typeface="Times New Roman"/>
              </a:rPr>
              <a:t>Detect </a:t>
            </a:r>
            <a:r>
              <a:rPr lang="en-US">
                <a:ea typeface="+mn-lt"/>
                <a:cs typeface="+mn-lt"/>
              </a:rPr>
              <a:t>distracted driving</a:t>
            </a:r>
          </a:p>
          <a:p>
            <a:pPr marL="594995" lvl="1" indent="-252095"/>
            <a:endParaRPr lang="zh-TW" altLang="en-US" b="1">
              <a:solidFill>
                <a:srgbClr val="000099"/>
              </a:solidFill>
              <a:cs typeface="Times New Roman"/>
            </a:endParaRP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5</a:t>
            </a:fld>
            <a:endParaRPr lang="zh-TW" altLang="en-US"/>
          </a:p>
        </p:txBody>
      </p:sp>
      <p:pic>
        <p:nvPicPr>
          <p:cNvPr id="5" name="圖片 4">
            <a:extLst>
              <a:ext uri="{FF2B5EF4-FFF2-40B4-BE49-F238E27FC236}">
                <a16:creationId xmlns:a16="http://schemas.microsoft.com/office/drawing/2014/main" id="{F1F79CC3-6C88-4A25-9438-FD713F1665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43374" y="2529000"/>
            <a:ext cx="1800000" cy="1800000"/>
          </a:xfrm>
          <a:prstGeom prst="rect">
            <a:avLst/>
          </a:prstGeom>
        </p:spPr>
      </p:pic>
      <p:pic>
        <p:nvPicPr>
          <p:cNvPr id="7" name="圖片 6">
            <a:extLst>
              <a:ext uri="{FF2B5EF4-FFF2-40B4-BE49-F238E27FC236}">
                <a16:creationId xmlns:a16="http://schemas.microsoft.com/office/drawing/2014/main" id="{067E7ADB-55C3-4A79-8AD5-4056E33B2C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0779" y="2529000"/>
            <a:ext cx="1800000" cy="1800000"/>
          </a:xfrm>
          <a:prstGeom prst="rect">
            <a:avLst/>
          </a:prstGeom>
        </p:spPr>
      </p:pic>
    </p:spTree>
    <p:extLst>
      <p:ext uri="{BB962C8B-B14F-4D97-AF65-F5344CB8AC3E}">
        <p14:creationId xmlns:p14="http://schemas.microsoft.com/office/powerpoint/2010/main" val="289929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Outline</a:t>
            </a:r>
            <a:endParaRPr lang="zh-TW" altLang="en-US"/>
          </a:p>
        </p:txBody>
      </p:sp>
      <p:sp>
        <p:nvSpPr>
          <p:cNvPr id="3" name="內容版面配置區 2"/>
          <p:cNvSpPr>
            <a:spLocks noGrp="1"/>
          </p:cNvSpPr>
          <p:nvPr>
            <p:ph idx="1"/>
          </p:nvPr>
        </p:nvSpPr>
        <p:spPr/>
        <p:txBody>
          <a:bodyPr/>
          <a:lstStyle/>
          <a:p>
            <a:r>
              <a:rPr lang="en-US" altLang="zh-TW" dirty="0">
                <a:solidFill>
                  <a:schemeClr val="accent2">
                    <a:lumMod val="75000"/>
                  </a:schemeClr>
                </a:solidFill>
              </a:rPr>
              <a:t>Introduction</a:t>
            </a:r>
          </a:p>
          <a:p>
            <a:r>
              <a:rPr lang="en-US" altLang="zh-TW" dirty="0"/>
              <a:t>System Architecture</a:t>
            </a:r>
          </a:p>
          <a:p>
            <a:pPr lvl="1"/>
            <a:r>
              <a:rPr lang="en-US" altLang="zh-TW" dirty="0"/>
              <a:t>Features</a:t>
            </a:r>
          </a:p>
          <a:p>
            <a:pPr lvl="1"/>
            <a:r>
              <a:rPr lang="en-US" altLang="zh-TW" dirty="0"/>
              <a:t>System Diagram</a:t>
            </a:r>
          </a:p>
          <a:p>
            <a:pPr lvl="1"/>
            <a:r>
              <a:rPr lang="en-US" altLang="zh-TW" dirty="0"/>
              <a:t>Data Flow Diagram</a:t>
            </a:r>
          </a:p>
          <a:p>
            <a:pPr lvl="1"/>
            <a:r>
              <a:rPr lang="en-US" altLang="zh-TW" dirty="0"/>
              <a:t>System Specification</a:t>
            </a:r>
          </a:p>
          <a:p>
            <a:r>
              <a:rPr lang="en-US" altLang="zh-TW" dirty="0">
                <a:solidFill>
                  <a:schemeClr val="accent2">
                    <a:lumMod val="75000"/>
                  </a:schemeClr>
                </a:solidFill>
              </a:rPr>
              <a:t>Technology</a:t>
            </a:r>
          </a:p>
          <a:p>
            <a:r>
              <a:rPr lang="en-US" altLang="zh-TW" dirty="0">
                <a:solidFill>
                  <a:schemeClr val="accent2">
                    <a:lumMod val="75000"/>
                  </a:schemeClr>
                </a:solidFill>
              </a:rPr>
              <a:t>Global Market Analysis</a:t>
            </a:r>
          </a:p>
          <a:p>
            <a:r>
              <a:rPr lang="en-US" altLang="zh-TW" dirty="0">
                <a:solidFill>
                  <a:schemeClr val="accent2">
                    <a:lumMod val="75000"/>
                  </a:schemeClr>
                </a:solidFill>
              </a:rPr>
              <a:t>Conclusion</a:t>
            </a:r>
          </a:p>
          <a:p>
            <a:r>
              <a:rPr lang="en-US" altLang="zh-TW" dirty="0">
                <a:solidFill>
                  <a:schemeClr val="accent2">
                    <a:lumMod val="75000"/>
                  </a:schemeClr>
                </a:solidFill>
              </a:rPr>
              <a:t>Reference</a:t>
            </a: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6</a:t>
            </a:fld>
            <a:endParaRPr lang="zh-TW" altLang="en-US"/>
          </a:p>
        </p:txBody>
      </p:sp>
    </p:spTree>
    <p:extLst>
      <p:ext uri="{BB962C8B-B14F-4D97-AF65-F5344CB8AC3E}">
        <p14:creationId xmlns:p14="http://schemas.microsoft.com/office/powerpoint/2010/main" val="1221516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Features</a:t>
            </a:r>
            <a:r>
              <a:rPr lang="zh-TW" altLang="en-US"/>
              <a:t> </a:t>
            </a:r>
            <a:r>
              <a:rPr lang="en-US" altLang="zh-TW"/>
              <a:t>– Focus Reminder System</a:t>
            </a:r>
            <a:endParaRPr lang="zh-TW" altLang="en-US"/>
          </a:p>
        </p:txBody>
      </p:sp>
      <p:sp>
        <p:nvSpPr>
          <p:cNvPr id="3" name="內容版面配置區 2"/>
          <p:cNvSpPr>
            <a:spLocks noGrp="1"/>
          </p:cNvSpPr>
          <p:nvPr>
            <p:ph idx="1"/>
          </p:nvPr>
        </p:nvSpPr>
        <p:spPr/>
        <p:txBody>
          <a:bodyPr/>
          <a:lstStyle/>
          <a:p>
            <a:r>
              <a:rPr lang="en-US" altLang="zh-TW">
                <a:cs typeface="Times New Roman"/>
              </a:rPr>
              <a:t>Inner system</a:t>
            </a:r>
            <a:endParaRPr lang="en-US" altLang="zh-TW"/>
          </a:p>
          <a:p>
            <a:pPr marL="594995" lvl="1" indent="-252095"/>
            <a:r>
              <a:rPr lang="en-US">
                <a:ea typeface="+mn-lt"/>
                <a:cs typeface="+mn-lt"/>
              </a:rPr>
              <a:t>A pressure sensor on the steering wheel to prevent</a:t>
            </a:r>
            <a:r>
              <a:rPr lang="en-US">
                <a:cs typeface="Times New Roman"/>
              </a:rPr>
              <a:t> fatigue driving</a:t>
            </a:r>
            <a:endParaRPr lang="en-US" altLang="zh-TW" b="1">
              <a:solidFill>
                <a:srgbClr val="000099"/>
              </a:solidFill>
              <a:cs typeface="Times New Roman"/>
            </a:endParaRPr>
          </a:p>
          <a:p>
            <a:pPr marL="594995" lvl="1" indent="-252095"/>
            <a:r>
              <a:rPr lang="en-US">
                <a:ea typeface="+mn-lt"/>
                <a:cs typeface="+mn-lt"/>
              </a:rPr>
              <a:t>An alcohol gas detection to prevent drunk driving</a:t>
            </a:r>
            <a:endParaRPr lang="en-US">
              <a:cs typeface="Times New Roman"/>
            </a:endParaRPr>
          </a:p>
          <a:p>
            <a:pPr marL="594995" lvl="1" indent="-252095"/>
            <a:r>
              <a:rPr lang="en-US">
                <a:cs typeface="Times New Roman"/>
              </a:rPr>
              <a:t>An inner cam and a radar to detect driver and passenger behavior</a:t>
            </a:r>
          </a:p>
          <a:p>
            <a:r>
              <a:rPr lang="en-US" altLang="zh-TW">
                <a:cs typeface="Times New Roman"/>
              </a:rPr>
              <a:t>Outer system</a:t>
            </a:r>
            <a:endParaRPr lang="en-US" altLang="zh-TW"/>
          </a:p>
          <a:p>
            <a:pPr marL="594995" lvl="1" indent="-252095"/>
            <a:r>
              <a:rPr lang="zh-TW" altLang="en-US">
                <a:cs typeface="Times New Roman"/>
              </a:rPr>
              <a:t>Driving assiatance</a:t>
            </a:r>
          </a:p>
          <a:p>
            <a:pPr lvl="2"/>
            <a:r>
              <a:rPr lang="en-US" altLang="zh-TW" sz="1600">
                <a:ea typeface="+mn-lt"/>
                <a:cs typeface="+mn-lt"/>
              </a:rPr>
              <a:t>Vision for object detection and lane detection</a:t>
            </a:r>
          </a:p>
          <a:p>
            <a:pPr lvl="2"/>
            <a:r>
              <a:rPr lang="en-US" altLang="zh-TW" sz="1600">
                <a:ea typeface="+mn-lt"/>
                <a:cs typeface="+mn-lt"/>
              </a:rPr>
              <a:t> Radar for object detection that provide range and doppler estimation</a:t>
            </a:r>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7</a:t>
            </a:fld>
            <a:endParaRPr lang="zh-TW" altLang="en-US"/>
          </a:p>
        </p:txBody>
      </p:sp>
      <p:pic>
        <p:nvPicPr>
          <p:cNvPr id="6" name="圖片 5">
            <a:extLst>
              <a:ext uri="{FF2B5EF4-FFF2-40B4-BE49-F238E27FC236}">
                <a16:creationId xmlns:a16="http://schemas.microsoft.com/office/drawing/2014/main" id="{963F90B7-0580-479B-8ACD-A575F4E9AE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69967" y="1989000"/>
            <a:ext cx="1440000" cy="1440000"/>
          </a:xfrm>
          <a:prstGeom prst="rect">
            <a:avLst/>
          </a:prstGeom>
        </p:spPr>
      </p:pic>
      <p:pic>
        <p:nvPicPr>
          <p:cNvPr id="10" name="圖片 9">
            <a:extLst>
              <a:ext uri="{FF2B5EF4-FFF2-40B4-BE49-F238E27FC236}">
                <a16:creationId xmlns:a16="http://schemas.microsoft.com/office/drawing/2014/main" id="{BC9149F8-D7A0-4E9D-BDA5-7AFB470480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9967" y="3717784"/>
            <a:ext cx="1440000" cy="1440000"/>
          </a:xfrm>
          <a:prstGeom prst="rect">
            <a:avLst/>
          </a:prstGeom>
        </p:spPr>
      </p:pic>
      <p:pic>
        <p:nvPicPr>
          <p:cNvPr id="12" name="圖片 11">
            <a:extLst>
              <a:ext uri="{FF2B5EF4-FFF2-40B4-BE49-F238E27FC236}">
                <a16:creationId xmlns:a16="http://schemas.microsoft.com/office/drawing/2014/main" id="{58B22384-4DFF-4EA4-8539-A41C1B1F15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0245" y="3717784"/>
            <a:ext cx="1440000" cy="1440000"/>
          </a:xfrm>
          <a:prstGeom prst="rect">
            <a:avLst/>
          </a:prstGeom>
        </p:spPr>
      </p:pic>
      <p:pic>
        <p:nvPicPr>
          <p:cNvPr id="14" name="圖片 13">
            <a:extLst>
              <a:ext uri="{FF2B5EF4-FFF2-40B4-BE49-F238E27FC236}">
                <a16:creationId xmlns:a16="http://schemas.microsoft.com/office/drawing/2014/main" id="{7936F584-21B4-4789-815F-F9D9CB3B6B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0245" y="1989000"/>
            <a:ext cx="1440000" cy="1440000"/>
          </a:xfrm>
          <a:prstGeom prst="rect">
            <a:avLst/>
          </a:prstGeom>
        </p:spPr>
      </p:pic>
    </p:spTree>
    <p:extLst>
      <p:ext uri="{BB962C8B-B14F-4D97-AF65-F5344CB8AC3E}">
        <p14:creationId xmlns:p14="http://schemas.microsoft.com/office/powerpoint/2010/main" val="144423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System Diagram</a:t>
            </a:r>
            <a:endParaRPr lang="zh-TW" altLang="en-US"/>
          </a:p>
        </p:txBody>
      </p:sp>
      <p:pic>
        <p:nvPicPr>
          <p:cNvPr id="6" name="圖片 6">
            <a:extLst>
              <a:ext uri="{FF2B5EF4-FFF2-40B4-BE49-F238E27FC236}">
                <a16:creationId xmlns:a16="http://schemas.microsoft.com/office/drawing/2014/main" id="{CCC96493-99AD-7EE6-3FDB-2BE91E09887D}"/>
              </a:ext>
            </a:extLst>
          </p:cNvPr>
          <p:cNvPicPr>
            <a:picLocks noGrp="1" noChangeAspect="1"/>
          </p:cNvPicPr>
          <p:nvPr>
            <p:ph idx="1"/>
          </p:nvPr>
        </p:nvPicPr>
        <p:blipFill>
          <a:blip r:embed="rId2"/>
          <a:stretch>
            <a:fillRect/>
          </a:stretch>
        </p:blipFill>
        <p:spPr>
          <a:xfrm>
            <a:off x="1512443" y="1713946"/>
            <a:ext cx="9181095" cy="4548187"/>
          </a:xfrm>
        </p:spPr>
      </p:pic>
      <p:sp>
        <p:nvSpPr>
          <p:cNvPr id="4" name="投影片編號版面配置區 3"/>
          <p:cNvSpPr>
            <a:spLocks noGrp="1"/>
          </p:cNvSpPr>
          <p:nvPr>
            <p:ph type="sldNum" sz="quarter" idx="11"/>
          </p:nvPr>
        </p:nvSpPr>
        <p:spPr/>
        <p:txBody>
          <a:bodyPr/>
          <a:lstStyle/>
          <a:p>
            <a:fld id="{5B0A2E34-17E6-46B6-A0CD-23734D57E7FF}" type="slidenum">
              <a:rPr lang="zh-TW" altLang="en-US" smtClean="0"/>
              <a:t>8</a:t>
            </a:fld>
            <a:endParaRPr lang="zh-TW" altLang="en-US"/>
          </a:p>
        </p:txBody>
      </p:sp>
    </p:spTree>
    <p:extLst>
      <p:ext uri="{BB962C8B-B14F-4D97-AF65-F5344CB8AC3E}">
        <p14:creationId xmlns:p14="http://schemas.microsoft.com/office/powerpoint/2010/main" val="389883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Data Flow Diagram</a:t>
            </a:r>
            <a:endParaRPr lang="zh-TW" altLang="en-US"/>
          </a:p>
        </p:txBody>
      </p:sp>
      <p:sp>
        <p:nvSpPr>
          <p:cNvPr id="4" name="投影片編號版面配置區 3"/>
          <p:cNvSpPr>
            <a:spLocks noGrp="1"/>
          </p:cNvSpPr>
          <p:nvPr>
            <p:ph type="sldNum" sz="quarter" idx="11"/>
          </p:nvPr>
        </p:nvSpPr>
        <p:spPr/>
        <p:txBody>
          <a:bodyPr/>
          <a:lstStyle/>
          <a:p>
            <a:fld id="{5B0A2E34-17E6-46B6-A0CD-23734D57E7FF}" type="slidenum">
              <a:rPr lang="zh-TW" altLang="en-US" smtClean="0"/>
              <a:t>9</a:t>
            </a:fld>
            <a:endParaRPr lang="zh-TW" altLang="en-US"/>
          </a:p>
        </p:txBody>
      </p:sp>
      <p:pic>
        <p:nvPicPr>
          <p:cNvPr id="12" name="內容版面配置區 11">
            <a:extLst>
              <a:ext uri="{FF2B5EF4-FFF2-40B4-BE49-F238E27FC236}">
                <a16:creationId xmlns:a16="http://schemas.microsoft.com/office/drawing/2014/main" id="{23C377DC-5CFB-4333-AB24-4134740E15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2813" y="1817622"/>
            <a:ext cx="10363200" cy="4313369"/>
          </a:xfrm>
        </p:spPr>
      </p:pic>
    </p:spTree>
    <p:extLst>
      <p:ext uri="{BB962C8B-B14F-4D97-AF65-F5344CB8AC3E}">
        <p14:creationId xmlns:p14="http://schemas.microsoft.com/office/powerpoint/2010/main" val="1116368017"/>
      </p:ext>
    </p:extLst>
  </p:cSld>
  <p:clrMapOvr>
    <a:masterClrMapping/>
  </p:clrMapOvr>
</p:sld>
</file>

<file path=ppt/theme/theme1.xml><?xml version="1.0" encoding="utf-8"?>
<a:theme xmlns:a="http://schemas.openxmlformats.org/drawingml/2006/main" name="SoC">
  <a:themeElements>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SS">
      <a:majorFont>
        <a:latin typeface="Times New Roman"/>
        <a:ea typeface="新細明體"/>
        <a:cs typeface=""/>
      </a:majorFont>
      <a:minorFont>
        <a:latin typeface="Times New Roman"/>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clrMap bg1="lt1" tx1="dk1" bg2="lt2" tx2="dk2" accent1="accent1" accent2="accent2" accent3="accent3" accent4="accent4" accent5="accent5" accent6="accent6" hlink="hlink" folHlink="folHlink"/>
    </a:extraClrScheme>
    <a:extraClrScheme>
      <a:clrScheme name="SUMIPNTG 2">
        <a:dk1>
          <a:srgbClr val="545472"/>
        </a:dk1>
        <a:lt1>
          <a:srgbClr val="FFFFFF"/>
        </a:lt1>
        <a:dk2>
          <a:srgbClr val="892D5B"/>
        </a:dk2>
        <a:lt2>
          <a:srgbClr val="68A7BE"/>
        </a:lt2>
        <a:accent1>
          <a:srgbClr val="CAACCC"/>
        </a:accent1>
        <a:accent2>
          <a:srgbClr val="A7CCD9"/>
        </a:accent2>
        <a:accent3>
          <a:srgbClr val="FFFFFF"/>
        </a:accent3>
        <a:accent4>
          <a:srgbClr val="464660"/>
        </a:accent4>
        <a:accent5>
          <a:srgbClr val="E1D2E2"/>
        </a:accent5>
        <a:accent6>
          <a:srgbClr val="97B9C4"/>
        </a:accent6>
        <a:hlink>
          <a:srgbClr val="B7B7FF"/>
        </a:hlink>
        <a:folHlink>
          <a:srgbClr val="BCD8E2"/>
        </a:folHlink>
      </a:clrScheme>
      <a:clrMap bg1="lt1" tx1="dk1" bg2="lt2" tx2="dk2" accent1="accent1" accent2="accent2" accent3="accent3" accent4="accent4" accent5="accent5" accent6="accent6" hlink="hlink" folHlink="folHlink"/>
    </a:extraClrScheme>
    <a:extraClrScheme>
      <a:clrScheme name="SUMIPNTG 3">
        <a:dk1>
          <a:srgbClr val="000000"/>
        </a:dk1>
        <a:lt1>
          <a:srgbClr val="FFFFFF"/>
        </a:lt1>
        <a:dk2>
          <a:srgbClr val="000000"/>
        </a:dk2>
        <a:lt2>
          <a:srgbClr val="333333"/>
        </a:lt2>
        <a:accent1>
          <a:srgbClr val="B2B2B2"/>
        </a:accent1>
        <a:accent2>
          <a:srgbClr val="DDDDDD"/>
        </a:accent2>
        <a:accent3>
          <a:srgbClr val="FFFFFF"/>
        </a:accent3>
        <a:accent4>
          <a:srgbClr val="000000"/>
        </a:accent4>
        <a:accent5>
          <a:srgbClr val="D5D5D5"/>
        </a:accent5>
        <a:accent6>
          <a:srgbClr val="C8C8C8"/>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UMIPNTG 4">
        <a:dk1>
          <a:srgbClr val="545472"/>
        </a:dk1>
        <a:lt1>
          <a:srgbClr val="FFFFFF"/>
        </a:lt1>
        <a:dk2>
          <a:srgbClr val="892D5B"/>
        </a:dk2>
        <a:lt2>
          <a:srgbClr val="AC3872"/>
        </a:lt2>
        <a:accent1>
          <a:srgbClr val="9DC6D5"/>
        </a:accent1>
        <a:accent2>
          <a:srgbClr val="E2A6C4"/>
        </a:accent2>
        <a:accent3>
          <a:srgbClr val="FFFFFF"/>
        </a:accent3>
        <a:accent4>
          <a:srgbClr val="464660"/>
        </a:accent4>
        <a:accent5>
          <a:srgbClr val="CCDFE7"/>
        </a:accent5>
        <a:accent6>
          <a:srgbClr val="CD96B1"/>
        </a:accent6>
        <a:hlink>
          <a:srgbClr val="B7B7FF"/>
        </a:hlink>
        <a:folHlink>
          <a:srgbClr val="F2D6E4"/>
        </a:folHlink>
      </a:clrScheme>
      <a:clrMap bg1="lt1" tx1="dk1" bg2="lt2" tx2="dk2" accent1="accent1" accent2="accent2" accent3="accent3" accent4="accent4" accent5="accent5" accent6="accent6" hlink="hlink" folHlink="folHlink"/>
    </a:extraClrScheme>
    <a:extraClrScheme>
      <a:clrScheme name="SUMIPNTG 5">
        <a:dk1>
          <a:srgbClr val="545472"/>
        </a:dk1>
        <a:lt1>
          <a:srgbClr val="FFFFFF"/>
        </a:lt1>
        <a:dk2>
          <a:srgbClr val="892D5B"/>
        </a:dk2>
        <a:lt2>
          <a:srgbClr val="515BA7"/>
        </a:lt2>
        <a:accent1>
          <a:srgbClr val="8BD8E7"/>
        </a:accent1>
        <a:accent2>
          <a:srgbClr val="A5AAD3"/>
        </a:accent2>
        <a:accent3>
          <a:srgbClr val="FFFFFF"/>
        </a:accent3>
        <a:accent4>
          <a:srgbClr val="464660"/>
        </a:accent4>
        <a:accent5>
          <a:srgbClr val="C4E9F1"/>
        </a:accent5>
        <a:accent6>
          <a:srgbClr val="959ABF"/>
        </a:accent6>
        <a:hlink>
          <a:srgbClr val="D5BAFC"/>
        </a:hlink>
        <a:folHlink>
          <a:srgbClr val="D7D9EB"/>
        </a:folHlink>
      </a:clrScheme>
      <a:clrMap bg1="lt1" tx1="dk1" bg2="lt2" tx2="dk2" accent1="accent1" accent2="accent2" accent3="accent3" accent4="accent4" accent5="accent5" accent6="accent6" hlink="hlink" folHlink="folHlink"/>
    </a:extraClrScheme>
    <a:extraClrScheme>
      <a:clrScheme name="SUMIPNTG 6">
        <a:dk1>
          <a:srgbClr val="545472"/>
        </a:dk1>
        <a:lt1>
          <a:srgbClr val="FFFFFF"/>
        </a:lt1>
        <a:dk2>
          <a:srgbClr val="37467F"/>
        </a:dk2>
        <a:lt2>
          <a:srgbClr val="547A3C"/>
        </a:lt2>
        <a:accent1>
          <a:srgbClr val="8BD8E7"/>
        </a:accent1>
        <a:accent2>
          <a:srgbClr val="B7D3A5"/>
        </a:accent2>
        <a:accent3>
          <a:srgbClr val="FFFFFF"/>
        </a:accent3>
        <a:accent4>
          <a:srgbClr val="464660"/>
        </a:accent4>
        <a:accent5>
          <a:srgbClr val="C4E9F1"/>
        </a:accent5>
        <a:accent6>
          <a:srgbClr val="A6BF95"/>
        </a:accent6>
        <a:hlink>
          <a:srgbClr val="FBE9BB"/>
        </a:hlink>
        <a:folHlink>
          <a:srgbClr val="CFE2C4"/>
        </a:folHlink>
      </a:clrScheme>
      <a:clrMap bg1="lt1" tx1="dk1" bg2="lt2" tx2="dk2" accent1="accent1" accent2="accent2" accent3="accent3" accent4="accent4" accent5="accent5" accent6="accent6" hlink="hlink" folHlink="folHlink"/>
    </a:extraClrScheme>
    <a:extraClrScheme>
      <a:clrScheme name="SUMIPNTG 7">
        <a:dk1>
          <a:srgbClr val="545472"/>
        </a:dk1>
        <a:lt1>
          <a:srgbClr val="FFFFFF"/>
        </a:lt1>
        <a:dk2>
          <a:srgbClr val="655851"/>
        </a:dk2>
        <a:lt2>
          <a:srgbClr val="B49234"/>
        </a:lt2>
        <a:accent1>
          <a:srgbClr val="F8C684"/>
        </a:accent1>
        <a:accent2>
          <a:srgbClr val="E1CE97"/>
        </a:accent2>
        <a:accent3>
          <a:srgbClr val="FFFFFF"/>
        </a:accent3>
        <a:accent4>
          <a:srgbClr val="464660"/>
        </a:accent4>
        <a:accent5>
          <a:srgbClr val="FBDFC2"/>
        </a:accent5>
        <a:accent6>
          <a:srgbClr val="CCBA88"/>
        </a:accent6>
        <a:hlink>
          <a:srgbClr val="D1EC9C"/>
        </a:hlink>
        <a:folHlink>
          <a:srgbClr val="EFE5C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oC" id="{1F9061AA-2E78-41A7-9155-C237463603C7}" vid="{75AEC9D8-1006-43A3-91C6-9BFDB68A24DE}"/>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SoC</Template>
  <TotalTime>40</TotalTime>
  <Words>3493</Words>
  <Application>Microsoft Office PowerPoint</Application>
  <PresentationFormat>寬螢幕</PresentationFormat>
  <Paragraphs>416</Paragraphs>
  <Slides>39</Slides>
  <Notes>13</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39</vt:i4>
      </vt:variant>
    </vt:vector>
  </HeadingPairs>
  <TitlesOfParts>
    <vt:vector size="47" baseType="lpstr">
      <vt:lpstr>等线</vt:lpstr>
      <vt:lpstr>新細明體</vt:lpstr>
      <vt:lpstr>Arial</vt:lpstr>
      <vt:lpstr>Calibri</vt:lpstr>
      <vt:lpstr>Tahoma</vt:lpstr>
      <vt:lpstr>Times New Roman</vt:lpstr>
      <vt:lpstr>Wingdings</vt:lpstr>
      <vt:lpstr>SoC</vt:lpstr>
      <vt:lpstr>Advanced Dashcam Assistance System</vt:lpstr>
      <vt:lpstr>Outline</vt:lpstr>
      <vt:lpstr>Outline</vt:lpstr>
      <vt:lpstr>Motivation</vt:lpstr>
      <vt:lpstr>Application Scenario</vt:lpstr>
      <vt:lpstr>Outline</vt:lpstr>
      <vt:lpstr>Features – Focus Reminder System</vt:lpstr>
      <vt:lpstr>System Diagram</vt:lpstr>
      <vt:lpstr>Data Flow Diagram</vt:lpstr>
      <vt:lpstr>System Specification - 1</vt:lpstr>
      <vt:lpstr>System Specification - 2</vt:lpstr>
      <vt:lpstr>Outline</vt:lpstr>
      <vt:lpstr>Radar Sensor</vt:lpstr>
      <vt:lpstr>Gas Sensor</vt:lpstr>
      <vt:lpstr>Gas Sensor</vt:lpstr>
      <vt:lpstr>Pressure Sensor</vt:lpstr>
      <vt:lpstr>Pressure Sensor</vt:lpstr>
      <vt:lpstr>Main Chip - SoC</vt:lpstr>
      <vt:lpstr>AI Processor</vt:lpstr>
      <vt:lpstr>WiseEye WE-I Plus HX6537-A</vt:lpstr>
      <vt:lpstr>WiseEye WE-I Plus HX6537-A - Specification</vt:lpstr>
      <vt:lpstr>Bluetooth Low Energy 4.0</vt:lpstr>
      <vt:lpstr>Bluetooth Low Energy 4.0</vt:lpstr>
      <vt:lpstr>Specification</vt:lpstr>
      <vt:lpstr>Bandwidth</vt:lpstr>
      <vt:lpstr>GATT (Generic Attribute Profile)</vt:lpstr>
      <vt:lpstr>Connection of GATT</vt:lpstr>
      <vt:lpstr>HID (Human Interface Devices)</vt:lpstr>
      <vt:lpstr>PowerPoint 簡報</vt:lpstr>
      <vt:lpstr>Outline</vt:lpstr>
      <vt:lpstr>Global Market Analysis</vt:lpstr>
      <vt:lpstr>Global Market Analysis</vt:lpstr>
      <vt:lpstr>SWOT Analysis</vt:lpstr>
      <vt:lpstr>Porter’s 5 Forces Analysis</vt:lpstr>
      <vt:lpstr>Outline</vt:lpstr>
      <vt:lpstr>Reference</vt:lpstr>
      <vt:lpstr>Reference</vt:lpstr>
      <vt:lpstr>Task Partition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
  <cp:lastModifiedBy>陳劭珩</cp:lastModifiedBy>
  <cp:revision>46</cp:revision>
  <dcterms:created xsi:type="dcterms:W3CDTF">2023-01-07T03:08:04Z</dcterms:created>
  <dcterms:modified xsi:type="dcterms:W3CDTF">2023-01-10T08:26:47Z</dcterms:modified>
</cp:coreProperties>
</file>